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516" r:id="rId3"/>
    <p:sldId id="517" r:id="rId4"/>
    <p:sldId id="518" r:id="rId5"/>
    <p:sldId id="519" r:id="rId6"/>
    <p:sldId id="520" r:id="rId7"/>
    <p:sldId id="521" r:id="rId8"/>
    <p:sldId id="524" r:id="rId9"/>
    <p:sldId id="522" r:id="rId10"/>
    <p:sldId id="523" r:id="rId11"/>
    <p:sldId id="513" r:id="rId12"/>
    <p:sldId id="390" r:id="rId13"/>
    <p:sldId id="393" r:id="rId14"/>
    <p:sldId id="394" r:id="rId15"/>
    <p:sldId id="292" r:id="rId16"/>
    <p:sldId id="257" r:id="rId17"/>
    <p:sldId id="258" r:id="rId18"/>
    <p:sldId id="259" r:id="rId19"/>
    <p:sldId id="280" r:id="rId20"/>
    <p:sldId id="505" r:id="rId21"/>
    <p:sldId id="325" r:id="rId22"/>
    <p:sldId id="260" r:id="rId23"/>
    <p:sldId id="261" r:id="rId24"/>
    <p:sldId id="263" r:id="rId25"/>
    <p:sldId id="422" r:id="rId26"/>
    <p:sldId id="265" r:id="rId27"/>
    <p:sldId id="270" r:id="rId28"/>
    <p:sldId id="264" r:id="rId29"/>
    <p:sldId id="271" r:id="rId30"/>
    <p:sldId id="281" r:id="rId31"/>
    <p:sldId id="268" r:id="rId32"/>
    <p:sldId id="413" r:id="rId33"/>
    <p:sldId id="275" r:id="rId34"/>
    <p:sldId id="282" r:id="rId35"/>
    <p:sldId id="278" r:id="rId36"/>
    <p:sldId id="514" r:id="rId37"/>
    <p:sldId id="508" r:id="rId38"/>
    <p:sldId id="509" r:id="rId39"/>
    <p:sldId id="510" r:id="rId40"/>
    <p:sldId id="511" r:id="rId41"/>
    <p:sldId id="512" r:id="rId42"/>
    <p:sldId id="506" r:id="rId43"/>
    <p:sldId id="50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924"/>
    <p:restoredTop sz="70495"/>
  </p:normalViewPr>
  <p:slideViewPr>
    <p:cSldViewPr snapToGrid="0" snapToObjects="1">
      <p:cViewPr varScale="1">
        <p:scale>
          <a:sx n="108" d="100"/>
          <a:sy n="108" d="100"/>
        </p:scale>
        <p:origin x="263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oleObject" Target="chloe:Users:ChloeKlimanSilver:Downloads:filterbubble_graphs.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chloe:Users:ChloeKlimanSilver:Downloads:filterbubble_graphs.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0713837491154399"/>
          <c:y val="3.0952380952380901E-2"/>
          <c:w val="0.73262663058645405"/>
          <c:h val="0.77927784026996605"/>
        </c:manualLayout>
      </c:layout>
      <c:lineChart>
        <c:grouping val="standard"/>
        <c:varyColors val="0"/>
        <c:ser>
          <c:idx val="1"/>
          <c:order val="0"/>
          <c:tx>
            <c:v>No Cookies / No Cookies</c:v>
          </c:tx>
          <c:spPr>
            <a:ln w="50800"/>
          </c:spPr>
          <c:marker>
            <c:symbol val="none"/>
          </c:marker>
          <c:val>
            <c:numRef>
              <c:f>Sheet3!$H$2:$H$8</c:f>
              <c:numCache>
                <c:formatCode>General</c:formatCode>
                <c:ptCount val="7"/>
                <c:pt idx="0">
                  <c:v>0.99299800000000005</c:v>
                </c:pt>
                <c:pt idx="1">
                  <c:v>0.99354799999999999</c:v>
                </c:pt>
                <c:pt idx="2">
                  <c:v>0.99744299999999997</c:v>
                </c:pt>
                <c:pt idx="3">
                  <c:v>0.99342200000000003</c:v>
                </c:pt>
                <c:pt idx="4">
                  <c:v>0.98797599999999997</c:v>
                </c:pt>
                <c:pt idx="5">
                  <c:v>0.99160999999999999</c:v>
                </c:pt>
                <c:pt idx="6">
                  <c:v>0.99335200000000001</c:v>
                </c:pt>
              </c:numCache>
            </c:numRef>
          </c:val>
          <c:smooth val="0"/>
          <c:extLst>
            <c:ext xmlns:c16="http://schemas.microsoft.com/office/drawing/2014/chart" uri="{C3380CC4-5D6E-409C-BE32-E72D297353CC}">
              <c16:uniqueId val="{00000000-1141-594A-87F1-9DA92F8B8C40}"/>
            </c:ext>
          </c:extLst>
        </c:ser>
        <c:ser>
          <c:idx val="0"/>
          <c:order val="1"/>
          <c:tx>
            <c:v>Logged In / No Cookies</c:v>
          </c:tx>
          <c:spPr>
            <a:ln w="50800"/>
          </c:spPr>
          <c:marker>
            <c:symbol val="none"/>
          </c:marker>
          <c:val>
            <c:numRef>
              <c:f>Sheet3!$C$2:$C$8</c:f>
              <c:numCache>
                <c:formatCode>General</c:formatCode>
                <c:ptCount val="7"/>
                <c:pt idx="0">
                  <c:v>0.985101</c:v>
                </c:pt>
                <c:pt idx="1">
                  <c:v>0.97724999999999995</c:v>
                </c:pt>
                <c:pt idx="2">
                  <c:v>0.98378100000000002</c:v>
                </c:pt>
                <c:pt idx="3">
                  <c:v>0.98546199999999995</c:v>
                </c:pt>
                <c:pt idx="4">
                  <c:v>0.97985999999999995</c:v>
                </c:pt>
                <c:pt idx="5">
                  <c:v>0.98407699999999998</c:v>
                </c:pt>
                <c:pt idx="6">
                  <c:v>0.98310200000000003</c:v>
                </c:pt>
              </c:numCache>
            </c:numRef>
          </c:val>
          <c:smooth val="0"/>
          <c:extLst>
            <c:ext xmlns:c16="http://schemas.microsoft.com/office/drawing/2014/chart" uri="{C3380CC4-5D6E-409C-BE32-E72D297353CC}">
              <c16:uniqueId val="{00000001-1141-594A-87F1-9DA92F8B8C40}"/>
            </c:ext>
          </c:extLst>
        </c:ser>
        <c:ser>
          <c:idx val="2"/>
          <c:order val="2"/>
          <c:tx>
            <c:v>Logged Out / No Cookies</c:v>
          </c:tx>
          <c:spPr>
            <a:ln w="50800"/>
          </c:spPr>
          <c:marker>
            <c:symbol val="none"/>
          </c:marker>
          <c:val>
            <c:numRef>
              <c:f>Sheet3!$M$2:$M$8</c:f>
              <c:numCache>
                <c:formatCode>General</c:formatCode>
                <c:ptCount val="7"/>
                <c:pt idx="0">
                  <c:v>0.97486799999999996</c:v>
                </c:pt>
                <c:pt idx="1">
                  <c:v>0.99278999999999995</c:v>
                </c:pt>
                <c:pt idx="2">
                  <c:v>0.99744299999999997</c:v>
                </c:pt>
                <c:pt idx="3">
                  <c:v>0.96507600000000004</c:v>
                </c:pt>
                <c:pt idx="4">
                  <c:v>0.97082000000000002</c:v>
                </c:pt>
                <c:pt idx="5">
                  <c:v>0.97117100000000001</c:v>
                </c:pt>
                <c:pt idx="6">
                  <c:v>0.97739399999999999</c:v>
                </c:pt>
              </c:numCache>
            </c:numRef>
          </c:val>
          <c:smooth val="0"/>
          <c:extLst>
            <c:ext xmlns:c16="http://schemas.microsoft.com/office/drawing/2014/chart" uri="{C3380CC4-5D6E-409C-BE32-E72D297353CC}">
              <c16:uniqueId val="{00000002-1141-594A-87F1-9DA92F8B8C40}"/>
            </c:ext>
          </c:extLst>
        </c:ser>
        <c:dLbls>
          <c:showLegendKey val="0"/>
          <c:showVal val="0"/>
          <c:showCatName val="0"/>
          <c:showSerName val="0"/>
          <c:showPercent val="0"/>
          <c:showBubbleSize val="0"/>
        </c:dLbls>
        <c:smooth val="0"/>
        <c:axId val="65043840"/>
        <c:axId val="65074688"/>
      </c:lineChart>
      <c:catAx>
        <c:axId val="65043840"/>
        <c:scaling>
          <c:orientation val="minMax"/>
        </c:scaling>
        <c:delete val="0"/>
        <c:axPos val="b"/>
        <c:title>
          <c:tx>
            <c:rich>
              <a:bodyPr/>
              <a:lstStyle/>
              <a:p>
                <a:pPr>
                  <a:defRPr sz="2000"/>
                </a:pPr>
                <a:r>
                  <a:rPr lang="en-US" sz="2000"/>
                  <a:t>Day</a:t>
                </a:r>
              </a:p>
            </c:rich>
          </c:tx>
          <c:layout>
            <c:manualLayout>
              <c:xMode val="edge"/>
              <c:yMode val="edge"/>
              <c:x val="0.51796055155580101"/>
              <c:y val="0.88977765279340104"/>
            </c:manualLayout>
          </c:layout>
          <c:overlay val="0"/>
        </c:title>
        <c:majorTickMark val="out"/>
        <c:minorTickMark val="none"/>
        <c:tickLblPos val="nextTo"/>
        <c:txPr>
          <a:bodyPr/>
          <a:lstStyle/>
          <a:p>
            <a:pPr>
              <a:defRPr sz="2000" strike="noStrike"/>
            </a:pPr>
            <a:endParaRPr lang="en-US"/>
          </a:p>
        </c:txPr>
        <c:crossAx val="65074688"/>
        <c:crosses val="autoZero"/>
        <c:auto val="1"/>
        <c:lblAlgn val="ctr"/>
        <c:lblOffset val="100"/>
        <c:noMultiLvlLbl val="0"/>
      </c:catAx>
      <c:valAx>
        <c:axId val="65074688"/>
        <c:scaling>
          <c:orientation val="minMax"/>
          <c:max val="1"/>
          <c:min val="0.5"/>
        </c:scaling>
        <c:delete val="0"/>
        <c:axPos val="l"/>
        <c:majorGridlines/>
        <c:title>
          <c:tx>
            <c:rich>
              <a:bodyPr rot="-5400000" vert="horz"/>
              <a:lstStyle/>
              <a:p>
                <a:pPr>
                  <a:defRPr sz="2000"/>
                </a:pPr>
                <a:r>
                  <a:rPr lang="en-US" sz="2000"/>
                  <a:t>Average Jaccard Index</a:t>
                </a:r>
              </a:p>
            </c:rich>
          </c:tx>
          <c:layout>
            <c:manualLayout>
              <c:xMode val="edge"/>
              <c:yMode val="edge"/>
              <c:x val="7.151629045108179E-3"/>
              <c:y val="0.2035862392200975"/>
            </c:manualLayout>
          </c:layout>
          <c:overlay val="0"/>
        </c:title>
        <c:numFmt formatCode="General" sourceLinked="1"/>
        <c:majorTickMark val="out"/>
        <c:minorTickMark val="none"/>
        <c:tickLblPos val="nextTo"/>
        <c:txPr>
          <a:bodyPr/>
          <a:lstStyle/>
          <a:p>
            <a:pPr>
              <a:defRPr sz="2000"/>
            </a:pPr>
            <a:endParaRPr lang="en-US"/>
          </a:p>
        </c:txPr>
        <c:crossAx val="65043840"/>
        <c:crosses val="autoZero"/>
        <c:crossBetween val="between"/>
        <c:majorUnit val="0.1"/>
      </c:valAx>
    </c:plotArea>
    <c:legend>
      <c:legendPos val="r"/>
      <c:layout>
        <c:manualLayout>
          <c:xMode val="edge"/>
          <c:yMode val="edge"/>
          <c:x val="0.22219068120535679"/>
          <c:y val="0.39921766029246342"/>
          <c:w val="0.72972127447881252"/>
          <c:h val="0.365033745781777"/>
        </c:manualLayout>
      </c:layout>
      <c:overlay val="1"/>
      <c:txPr>
        <a:bodyPr/>
        <a:lstStyle/>
        <a:p>
          <a:pPr>
            <a:defRPr sz="20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3223957060929"/>
          <c:y val="4.0338989511115399E-2"/>
          <c:w val="0.75624973969130904"/>
          <c:h val="0.77597642215023399"/>
        </c:manualLayout>
      </c:layout>
      <c:lineChart>
        <c:grouping val="standard"/>
        <c:varyColors val="0"/>
        <c:ser>
          <c:idx val="0"/>
          <c:order val="0"/>
          <c:tx>
            <c:v>Logged In</c:v>
          </c:tx>
          <c:spPr>
            <a:ln w="50800"/>
          </c:spPr>
          <c:marker>
            <c:symbol val="none"/>
          </c:marker>
          <c:val>
            <c:numRef>
              <c:f>Sheet3!$E$2:$E$8</c:f>
              <c:numCache>
                <c:formatCode>General</c:formatCode>
                <c:ptCount val="7"/>
                <c:pt idx="0">
                  <c:v>1.358333</c:v>
                </c:pt>
                <c:pt idx="1">
                  <c:v>1.5916669999999999</c:v>
                </c:pt>
                <c:pt idx="2">
                  <c:v>1.7416670000000001</c:v>
                </c:pt>
                <c:pt idx="3">
                  <c:v>1.425</c:v>
                </c:pt>
                <c:pt idx="4">
                  <c:v>1.683333</c:v>
                </c:pt>
                <c:pt idx="5">
                  <c:v>1.6333329999999999</c:v>
                </c:pt>
                <c:pt idx="6">
                  <c:v>1.5333330000000001</c:v>
                </c:pt>
              </c:numCache>
            </c:numRef>
          </c:val>
          <c:smooth val="0"/>
          <c:extLst>
            <c:ext xmlns:c16="http://schemas.microsoft.com/office/drawing/2014/chart" uri="{C3380CC4-5D6E-409C-BE32-E72D297353CC}">
              <c16:uniqueId val="{00000000-3857-B040-894B-8B60BB3D25C2}"/>
            </c:ext>
          </c:extLst>
        </c:ser>
        <c:ser>
          <c:idx val="1"/>
          <c:order val="1"/>
          <c:tx>
            <c:v>No Cookies</c:v>
          </c:tx>
          <c:spPr>
            <a:ln w="50800"/>
          </c:spPr>
          <c:marker>
            <c:symbol val="none"/>
          </c:marker>
          <c:val>
            <c:numRef>
              <c:f>Sheet3!$J$2:$J$8</c:f>
              <c:numCache>
                <c:formatCode>General</c:formatCode>
                <c:ptCount val="7"/>
                <c:pt idx="0">
                  <c:v>0.183333</c:v>
                </c:pt>
                <c:pt idx="1">
                  <c:v>0.17499999999999999</c:v>
                </c:pt>
                <c:pt idx="2">
                  <c:v>0.05</c:v>
                </c:pt>
                <c:pt idx="3">
                  <c:v>0.24166699999999999</c:v>
                </c:pt>
                <c:pt idx="4">
                  <c:v>0.27500000000000002</c:v>
                </c:pt>
                <c:pt idx="5">
                  <c:v>0.25833299999999998</c:v>
                </c:pt>
                <c:pt idx="6">
                  <c:v>0.17499999999999999</c:v>
                </c:pt>
              </c:numCache>
            </c:numRef>
          </c:val>
          <c:smooth val="0"/>
          <c:extLst>
            <c:ext xmlns:c16="http://schemas.microsoft.com/office/drawing/2014/chart" uri="{C3380CC4-5D6E-409C-BE32-E72D297353CC}">
              <c16:uniqueId val="{00000001-3857-B040-894B-8B60BB3D25C2}"/>
            </c:ext>
          </c:extLst>
        </c:ser>
        <c:ser>
          <c:idx val="2"/>
          <c:order val="2"/>
          <c:tx>
            <c:v>Logged Out</c:v>
          </c:tx>
          <c:spPr>
            <a:ln w="50800"/>
          </c:spPr>
          <c:marker>
            <c:symbol val="none"/>
          </c:marker>
          <c:val>
            <c:numRef>
              <c:f>Sheet3!$O$2:$O$8</c:f>
              <c:numCache>
                <c:formatCode>General</c:formatCode>
                <c:ptCount val="7"/>
                <c:pt idx="0">
                  <c:v>0.91666700000000001</c:v>
                </c:pt>
                <c:pt idx="1">
                  <c:v>0.27500000000000002</c:v>
                </c:pt>
                <c:pt idx="2">
                  <c:v>6.6667000000000004E-2</c:v>
                </c:pt>
                <c:pt idx="3">
                  <c:v>0.93333299999999997</c:v>
                </c:pt>
                <c:pt idx="4">
                  <c:v>0.91666700000000001</c:v>
                </c:pt>
                <c:pt idx="5">
                  <c:v>0.98333300000000001</c:v>
                </c:pt>
                <c:pt idx="6">
                  <c:v>0.66666700000000001</c:v>
                </c:pt>
              </c:numCache>
            </c:numRef>
          </c:val>
          <c:smooth val="0"/>
          <c:extLst>
            <c:ext xmlns:c16="http://schemas.microsoft.com/office/drawing/2014/chart" uri="{C3380CC4-5D6E-409C-BE32-E72D297353CC}">
              <c16:uniqueId val="{00000002-3857-B040-894B-8B60BB3D25C2}"/>
            </c:ext>
          </c:extLst>
        </c:ser>
        <c:dLbls>
          <c:showLegendKey val="0"/>
          <c:showVal val="0"/>
          <c:showCatName val="0"/>
          <c:showSerName val="0"/>
          <c:showPercent val="0"/>
          <c:showBubbleSize val="0"/>
        </c:dLbls>
        <c:smooth val="0"/>
        <c:axId val="65174528"/>
        <c:axId val="65176704"/>
      </c:lineChart>
      <c:catAx>
        <c:axId val="65174528"/>
        <c:scaling>
          <c:orientation val="minMax"/>
        </c:scaling>
        <c:delete val="0"/>
        <c:axPos val="b"/>
        <c:title>
          <c:tx>
            <c:rich>
              <a:bodyPr/>
              <a:lstStyle/>
              <a:p>
                <a:pPr>
                  <a:defRPr/>
                </a:pPr>
                <a:r>
                  <a:rPr lang="en-US"/>
                  <a:t>Day</a:t>
                </a:r>
              </a:p>
            </c:rich>
          </c:tx>
          <c:layout>
            <c:manualLayout>
              <c:xMode val="edge"/>
              <c:yMode val="edge"/>
              <c:x val="0.51619213218827797"/>
              <c:y val="0.87898303146665402"/>
            </c:manualLayout>
          </c:layout>
          <c:overlay val="0"/>
        </c:title>
        <c:majorTickMark val="out"/>
        <c:minorTickMark val="none"/>
        <c:tickLblPos val="nextTo"/>
        <c:crossAx val="65176704"/>
        <c:crosses val="autoZero"/>
        <c:auto val="1"/>
        <c:lblAlgn val="ctr"/>
        <c:lblOffset val="100"/>
        <c:noMultiLvlLbl val="0"/>
      </c:catAx>
      <c:valAx>
        <c:axId val="65176704"/>
        <c:scaling>
          <c:orientation val="minMax"/>
          <c:max val="5"/>
        </c:scaling>
        <c:delete val="0"/>
        <c:axPos val="l"/>
        <c:majorGridlines/>
        <c:title>
          <c:tx>
            <c:rich>
              <a:bodyPr rot="-5400000" vert="horz"/>
              <a:lstStyle/>
              <a:p>
                <a:pPr>
                  <a:defRPr/>
                </a:pPr>
                <a:r>
                  <a:rPr lang="en-US"/>
                  <a:t>Average Edit Distance</a:t>
                </a:r>
              </a:p>
            </c:rich>
          </c:tx>
          <c:layout>
            <c:manualLayout>
              <c:xMode val="edge"/>
              <c:yMode val="edge"/>
              <c:x val="3.760244185089761E-2"/>
              <c:y val="0.18100173724837645"/>
            </c:manualLayout>
          </c:layout>
          <c:overlay val="0"/>
        </c:title>
        <c:numFmt formatCode="General" sourceLinked="1"/>
        <c:majorTickMark val="out"/>
        <c:minorTickMark val="none"/>
        <c:tickLblPos val="nextTo"/>
        <c:crossAx val="65174528"/>
        <c:crosses val="autoZero"/>
        <c:crossBetween val="between"/>
        <c:majorUnit val="1"/>
      </c:valAx>
    </c:plotArea>
    <c:plotVisOnly val="1"/>
    <c:dispBlanksAs val="gap"/>
    <c:showDLblsOverMax val="0"/>
  </c:chart>
  <c:txPr>
    <a:bodyPr/>
    <a:lstStyle/>
    <a:p>
      <a:pPr>
        <a:defRPr sz="20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173120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10</a:t>
            </a:fld>
            <a:endParaRPr lang="en-US"/>
          </a:p>
        </p:txBody>
      </p:sp>
    </p:spTree>
    <p:extLst>
      <p:ext uri="{BB962C8B-B14F-4D97-AF65-F5344CB8AC3E}">
        <p14:creationId xmlns:p14="http://schemas.microsoft.com/office/powerpoint/2010/main" val="154915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360402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12</a:t>
            </a:fld>
            <a:endParaRPr lang="en-US"/>
          </a:p>
        </p:txBody>
      </p:sp>
    </p:spTree>
    <p:extLst>
      <p:ext uri="{BB962C8B-B14F-4D97-AF65-F5344CB8AC3E}">
        <p14:creationId xmlns:p14="http://schemas.microsoft.com/office/powerpoint/2010/main" val="3434294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13</a:t>
            </a:fld>
            <a:endParaRPr lang="en-US"/>
          </a:p>
        </p:txBody>
      </p:sp>
    </p:spTree>
    <p:extLst>
      <p:ext uri="{BB962C8B-B14F-4D97-AF65-F5344CB8AC3E}">
        <p14:creationId xmlns:p14="http://schemas.microsoft.com/office/powerpoint/2010/main" val="9383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126721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3046381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past</a:t>
            </a:r>
            <a:r>
              <a:rPr lang="en-US" sz="1200" b="0" i="0" kern="1200" baseline="0" dirty="0">
                <a:solidFill>
                  <a:schemeClr val="tx1"/>
                </a:solidFill>
                <a:effectLst/>
                <a:latin typeface="+mn-lt"/>
                <a:ea typeface="+mn-ea"/>
                <a:cs typeface="+mn-cs"/>
              </a:rPr>
              <a:t> few years, the personalized search technique is largely deployed on different search engines. </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incorporates a user’s individual information, tailors</a:t>
            </a:r>
            <a:r>
              <a:rPr lang="en-US" sz="1200" b="0" i="0" kern="1200" baseline="0" dirty="0">
                <a:solidFill>
                  <a:schemeClr val="tx1"/>
                </a:solidFill>
                <a:effectLst/>
                <a:latin typeface="+mn-lt"/>
                <a:ea typeface="+mn-ea"/>
                <a:cs typeface="+mn-cs"/>
              </a:rPr>
              <a:t> user’s search experience, and presents inconsistent search results to different users. However,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16</a:t>
            </a:fld>
            <a:endParaRPr lang="en-US" dirty="0"/>
          </a:p>
        </p:txBody>
      </p:sp>
    </p:spTree>
    <p:extLst>
      <p:ext uri="{BB962C8B-B14F-4D97-AF65-F5344CB8AC3E}">
        <p14:creationId xmlns:p14="http://schemas.microsoft.com/office/powerpoint/2010/main" val="1144288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got two sets of results - one from … and the other from … I</a:t>
            </a:r>
            <a:r>
              <a:rPr lang="en-US" baseline="0" dirty="0"/>
              <a:t> read the results carefully and found something really interesting</a:t>
            </a:r>
            <a:endParaRPr lang="en-US" dirty="0"/>
          </a:p>
          <a:p>
            <a:endParaRPr lang="en-US" dirty="0"/>
          </a:p>
          <a:p>
            <a:r>
              <a:rPr lang="en-US" dirty="0"/>
              <a:t>On the right hand side, the tone of the search</a:t>
            </a:r>
            <a:r>
              <a:rPr lang="en-US" baseline="0" dirty="0"/>
              <a:t> results was positive and neutral.</a:t>
            </a:r>
          </a:p>
          <a:p>
            <a:endParaRPr lang="en-US" baseline="0" dirty="0"/>
          </a:p>
          <a:p>
            <a:r>
              <a:rPr lang="en-US" baseline="0" dirty="0"/>
              <a:t>However, the tone of search results from California was shifted and become slightly mixed. For example, one result said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17</a:t>
            </a:fld>
            <a:endParaRPr lang="en-US" dirty="0"/>
          </a:p>
        </p:txBody>
      </p:sp>
    </p:spTree>
    <p:extLst>
      <p:ext uri="{BB962C8B-B14F-4D97-AF65-F5344CB8AC3E}">
        <p14:creationId xmlns:p14="http://schemas.microsoft.com/office/powerpoint/2010/main" val="3711454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a:t>
            </a:r>
            <a:r>
              <a:rPr lang="en-US" baseline="0" dirty="0"/>
              <a:t> I did the similar study from the same regions at the same time. </a:t>
            </a:r>
          </a:p>
          <a:p>
            <a:endParaRPr lang="en-US" baseline="0" dirty="0"/>
          </a:p>
          <a:p>
            <a:r>
              <a:rPr lang="en-US" baseline="0" dirty="0"/>
              <a:t>In particular, </a:t>
            </a:r>
            <a:r>
              <a:rPr lang="en-US" dirty="0"/>
              <a:t>I searched a California</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ballot</a:t>
            </a:r>
            <a:r>
              <a:rPr lang="en-US" sz="1200" b="0" i="0" kern="1200" dirty="0">
                <a:solidFill>
                  <a:schemeClr val="tx1"/>
                </a:solidFill>
                <a:effectLst/>
                <a:latin typeface="+mn-lt"/>
                <a:ea typeface="+mn-ea"/>
                <a:cs typeface="+mn-cs"/>
              </a:rPr>
              <a:t> proposition before the voting actually took place</a:t>
            </a:r>
            <a:r>
              <a:rPr lang="en-US" sz="1200" b="0" i="0" kern="1200" baseline="0" dirty="0">
                <a:solidFill>
                  <a:schemeClr val="tx1"/>
                </a:solidFill>
                <a:effectLst/>
                <a:latin typeface="+mn-lt"/>
                <a:ea typeface="+mn-ea"/>
                <a:cs typeface="+mn-cs"/>
              </a:rPr>
              <a:t> in Oct. of 2012</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tone of the search</a:t>
            </a:r>
            <a:r>
              <a:rPr lang="en-US" sz="1200" b="0" i="0" kern="1200" baseline="0" dirty="0">
                <a:solidFill>
                  <a:schemeClr val="tx1"/>
                </a:solidFill>
                <a:effectLst/>
                <a:latin typeface="+mn-lt"/>
                <a:ea typeface="+mn-ea"/>
                <a:cs typeface="+mn-cs"/>
              </a:rPr>
              <a:t> results from CA was overwhelmingly positive toward the proposition that CA should close an unfair </a:t>
            </a:r>
            <a:r>
              <a:rPr lang="en-US" sz="1200" b="0" i="0" kern="1200" dirty="0">
                <a:solidFill>
                  <a:schemeClr val="tx1"/>
                </a:solidFill>
                <a:effectLst/>
                <a:latin typeface="+mn-lt"/>
                <a:ea typeface="+mn-ea"/>
                <a:cs typeface="+mn-cs"/>
              </a:rPr>
              <a:t>corporate tax loophole.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a:t>
            </a:r>
            <a:r>
              <a:rPr lang="en-US" sz="1200" b="0" i="0" kern="1200" baseline="0" dirty="0">
                <a:solidFill>
                  <a:schemeClr val="tx1"/>
                </a:solidFill>
                <a:effectLst/>
                <a:latin typeface="+mn-lt"/>
                <a:ea typeface="+mn-ea"/>
                <a:cs typeface="+mn-cs"/>
              </a:rPr>
              <a:t> tone of the result set from GA was kind of mixed. It not only contained the results positive toward the proposition, but also the results negative toward it.</a:t>
            </a:r>
          </a:p>
          <a:p>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FE5AA7F-097A-42A3-B685-71373B6F4D57}" type="slidenum">
              <a:rPr lang="en-US" smtClean="0"/>
              <a:t>18</a:t>
            </a:fld>
            <a:endParaRPr lang="en-US" dirty="0"/>
          </a:p>
        </p:txBody>
      </p:sp>
    </p:spTree>
    <p:extLst>
      <p:ext uri="{BB962C8B-B14F-4D97-AF65-F5344CB8AC3E}">
        <p14:creationId xmlns:p14="http://schemas.microsoft.com/office/powerpoint/2010/main" val="2141822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After seeing these impressive phenomenon, there are so many questions coming up in our mind. For example, we may ask</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How serious this phenomenon is across a wide spectrum of search terms?</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If proposition 39 has been passed? And </a:t>
            </a:r>
          </a:p>
          <a:p>
            <a:pPr marL="228600" marR="0" indent="-228600" algn="l" defTabSz="914400" rtl="0" eaLnBrk="1" fontAlgn="auto" latinLnBrk="0" hangingPunct="1">
              <a:lnSpc>
                <a:spcPct val="100000"/>
              </a:lnSpc>
              <a:spcBef>
                <a:spcPts val="0"/>
              </a:spcBef>
              <a:spcAft>
                <a:spcPts val="0"/>
              </a:spcAft>
              <a:buClrTx/>
              <a:buSzTx/>
              <a:buFontTx/>
              <a:buAutoNum type="arabicParenBoth"/>
              <a:tabLst/>
              <a:defRPr/>
            </a:pPr>
            <a:r>
              <a:rPr lang="en-US" sz="1200" b="0" i="0" kern="1200" baseline="0" dirty="0">
                <a:solidFill>
                  <a:schemeClr val="tx1"/>
                </a:solidFill>
                <a:effectLst/>
                <a:latin typeface="+mn-lt"/>
                <a:ea typeface="+mn-ea"/>
                <a:cs typeface="+mn-cs"/>
              </a:rPr>
              <a:t>How Google react to these phenomenon? And so 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Here, I can answer you a few … For example, I can tell you proposition 39 has been passed!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But, in this talk, I’m not </a:t>
            </a:r>
            <a:r>
              <a:rPr lang="en-US" sz="1200" b="0" i="0" kern="1200" baseline="0" dirty="0" err="1">
                <a:solidFill>
                  <a:schemeClr val="tx1"/>
                </a:solidFill>
                <a:effectLst/>
                <a:latin typeface="+mn-lt"/>
                <a:ea typeface="+mn-ea"/>
                <a:cs typeface="+mn-cs"/>
              </a:rPr>
              <a:t>gonna</a:t>
            </a:r>
            <a:r>
              <a:rPr lang="en-US" sz="1200" b="0" i="0" kern="1200" baseline="0" dirty="0">
                <a:solidFill>
                  <a:schemeClr val="tx1"/>
                </a:solidFill>
                <a:effectLst/>
                <a:latin typeface="+mn-lt"/>
                <a:ea typeface="+mn-ea"/>
                <a:cs typeface="+mn-cs"/>
              </a:rPr>
              <a:t> focus on these questions. Instead, I will devote all my energies on two prerequisite questions that are </a:t>
            </a:r>
            <a:r>
              <a:rPr lang="en-US" sz="1200" b="1" i="0" kern="1200" baseline="0" dirty="0">
                <a:solidFill>
                  <a:schemeClr val="tx1"/>
                </a:solidFill>
                <a:effectLst/>
                <a:latin typeface="+mn-lt"/>
                <a:ea typeface="+mn-ea"/>
                <a:cs typeface="+mn-cs"/>
              </a:rPr>
              <a:t>relevant</a:t>
            </a:r>
            <a:r>
              <a:rPr lang="en-US" sz="1200" b="0" i="0" kern="1200" baseline="0" dirty="0">
                <a:solidFill>
                  <a:schemeClr val="tx1"/>
                </a:solidFill>
                <a:effectLst/>
                <a:latin typeface="+mn-lt"/>
                <a:ea typeface="+mn-ea"/>
                <a:cs typeface="+mn-cs"/>
              </a:rPr>
              <a:t>, </a:t>
            </a:r>
            <a:r>
              <a:rPr lang="en-US" sz="1200" b="1" i="0" kern="1200" baseline="0" dirty="0">
                <a:solidFill>
                  <a:schemeClr val="tx1"/>
                </a:solidFill>
                <a:effectLst/>
                <a:latin typeface="+mn-lt"/>
                <a:ea typeface="+mn-ea"/>
                <a:cs typeface="+mn-cs"/>
              </a:rPr>
              <a:t>crucial </a:t>
            </a:r>
            <a:r>
              <a:rPr lang="en-US" sz="1200" b="0" i="0" kern="1200" baseline="0" dirty="0">
                <a:solidFill>
                  <a:schemeClr val="tx1"/>
                </a:solidFill>
                <a:effectLst/>
                <a:latin typeface="+mn-lt"/>
                <a:ea typeface="+mn-ea"/>
                <a:cs typeface="+mn-cs"/>
              </a:rPr>
              <a:t>and </a:t>
            </a:r>
            <a:r>
              <a:rPr lang="en-US" sz="1200" b="1" i="0" kern="1200" baseline="0" dirty="0">
                <a:solidFill>
                  <a:schemeClr val="tx1"/>
                </a:solidFill>
                <a:effectLst/>
                <a:latin typeface="+mn-lt"/>
                <a:ea typeface="+mn-ea"/>
                <a:cs typeface="+mn-cs"/>
              </a:rPr>
              <a:t>tempting</a:t>
            </a:r>
            <a:r>
              <a:rPr lang="en-US" sz="1200" b="0" i="0" kern="1200" baseline="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19</a:t>
            </a:fld>
            <a:endParaRPr lang="en-US"/>
          </a:p>
        </p:txBody>
      </p:sp>
    </p:spTree>
    <p:extLst>
      <p:ext uri="{BB962C8B-B14F-4D97-AF65-F5344CB8AC3E}">
        <p14:creationId xmlns:p14="http://schemas.microsoft.com/office/powerpoint/2010/main" val="335233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3114151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4220399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21</a:t>
            </a:fld>
            <a:endParaRPr lang="en-US"/>
          </a:p>
        </p:txBody>
      </p:sp>
    </p:spTree>
    <p:extLst>
      <p:ext uri="{BB962C8B-B14F-4D97-AF65-F5344CB8AC3E}">
        <p14:creationId xmlns:p14="http://schemas.microsoft.com/office/powerpoint/2010/main" val="3210257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in his talk, I will first introduce</a:t>
            </a:r>
            <a:r>
              <a:rPr lang="en-US" baseline="0" dirty="0"/>
              <a:t> a tool – a browser plugin, Bobble. </a:t>
            </a:r>
          </a:p>
          <a:p>
            <a:endParaRPr lang="en-US" baseline="0" dirty="0"/>
          </a:p>
          <a:p>
            <a:r>
              <a:rPr lang="en-US" baseline="0" dirty="0"/>
              <a:t>Second, I will talk about how we use Bobble to collect ... </a:t>
            </a:r>
          </a:p>
          <a:p>
            <a:endParaRPr lang="en-US" baseline="0" dirty="0"/>
          </a:p>
          <a:p>
            <a:r>
              <a:rPr lang="en-US" baseline="0" dirty="0"/>
              <a:t>Finally, I will use our collected data and study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22</a:t>
            </a:fld>
            <a:endParaRPr lang="en-US"/>
          </a:p>
        </p:txBody>
      </p:sp>
    </p:spTree>
    <p:extLst>
      <p:ext uri="{BB962C8B-B14F-4D97-AF65-F5344CB8AC3E}">
        <p14:creationId xmlns:p14="http://schemas.microsoft.com/office/powerpoint/2010/main" val="3676066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bobble users</a:t>
            </a:r>
            <a:r>
              <a:rPr lang="en-US" baseline="0" dirty="0"/>
              <a:t> who install our browser plugin; bobble server that collects data from user and search engine; search agents that run on hundreds of </a:t>
            </a:r>
            <a:r>
              <a:rPr lang="en-US" baseline="0" dirty="0" err="1"/>
              <a:t>PlanetLab</a:t>
            </a:r>
            <a:r>
              <a:rPr lang="en-US" baseline="0" dirty="0"/>
              <a:t> nodes</a:t>
            </a:r>
            <a:endParaRPr lang="en-US" dirty="0"/>
          </a:p>
          <a:p>
            <a:endParaRPr lang="en-US" dirty="0"/>
          </a:p>
          <a:p>
            <a:r>
              <a:rPr lang="en-US" dirty="0"/>
              <a:t>Our Bobble works in the following way.</a:t>
            </a:r>
          </a:p>
        </p:txBody>
      </p:sp>
      <p:sp>
        <p:nvSpPr>
          <p:cNvPr id="4" name="Slide Number Placeholder 3"/>
          <p:cNvSpPr>
            <a:spLocks noGrp="1"/>
          </p:cNvSpPr>
          <p:nvPr>
            <p:ph type="sldNum" sz="quarter" idx="10"/>
          </p:nvPr>
        </p:nvSpPr>
        <p:spPr/>
        <p:txBody>
          <a:bodyPr/>
          <a:lstStyle/>
          <a:p>
            <a:fld id="{5FE5AA7F-097A-42A3-B685-71373B6F4D57}" type="slidenum">
              <a:rPr lang="en-US" smtClean="0"/>
              <a:t>23</a:t>
            </a:fld>
            <a:endParaRPr lang="en-US"/>
          </a:p>
        </p:txBody>
      </p:sp>
    </p:spTree>
    <p:extLst>
      <p:ext uri="{BB962C8B-B14F-4D97-AF65-F5344CB8AC3E}">
        <p14:creationId xmlns:p14="http://schemas.microsoft.com/office/powerpoint/2010/main" val="93227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the user interface of bobble. </a:t>
            </a:r>
          </a:p>
          <a:p>
            <a:endParaRPr lang="en-US" baseline="0" dirty="0"/>
          </a:p>
          <a:p>
            <a:r>
              <a:rPr lang="en-US" baseline="0" dirty="0"/>
              <a:t>First, it ranks and shows all the search results from </a:t>
            </a:r>
            <a:r>
              <a:rPr lang="en-US" baseline="0" dirty="0" err="1"/>
              <a:t>PlanetLab</a:t>
            </a:r>
            <a:r>
              <a:rPr lang="en-US" baseline="0" dirty="0"/>
              <a:t> nodes.</a:t>
            </a:r>
          </a:p>
          <a:p>
            <a:endParaRPr lang="en-US" baseline="0" dirty="0"/>
          </a:p>
          <a:p>
            <a:r>
              <a:rPr lang="en-US" baseline="0" dirty="0"/>
              <a:t>Second, it highlights the results that don’t appear in a user’s results.</a:t>
            </a:r>
          </a:p>
          <a:p>
            <a:endParaRPr lang="en-US" baseline="0" dirty="0"/>
          </a:p>
          <a:p>
            <a:r>
              <a:rPr lang="en-US" baseline="0" dirty="0"/>
              <a:t>Third, it shows where the results come from</a:t>
            </a:r>
          </a:p>
          <a:p>
            <a:endParaRPr lang="en-US" baseline="0" dirty="0"/>
          </a:p>
          <a:p>
            <a:r>
              <a:rPr lang="en-US" baseline="0" dirty="0"/>
              <a:t>Last, it also uses a similarity measure to project the different search result sets into a 2-dimensional space.</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24</a:t>
            </a:fld>
            <a:endParaRPr lang="en-US"/>
          </a:p>
        </p:txBody>
      </p:sp>
    </p:spTree>
    <p:extLst>
      <p:ext uri="{BB962C8B-B14F-4D97-AF65-F5344CB8AC3E}">
        <p14:creationId xmlns:p14="http://schemas.microsoft.com/office/powerpoint/2010/main" val="627973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25</a:t>
            </a:fld>
            <a:endParaRPr lang="en-US"/>
          </a:p>
        </p:txBody>
      </p:sp>
    </p:spTree>
    <p:extLst>
      <p:ext uri="{BB962C8B-B14F-4D97-AF65-F5344CB8AC3E}">
        <p14:creationId xmlns:p14="http://schemas.microsoft.com/office/powerpoint/2010/main" val="2753747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beforehand, one of our goals is to understand the nature of </a:t>
            </a:r>
            <a:r>
              <a:rPr lang="en-US" baseline="0" dirty="0"/>
              <a:t>search inconsistencies. So, w</a:t>
            </a:r>
            <a:r>
              <a:rPr lang="en-US" dirty="0"/>
              <a:t>e</a:t>
            </a:r>
            <a:r>
              <a:rPr lang="en-US" baseline="0" dirty="0"/>
              <a:t> need to use bobble to collect data.</a:t>
            </a:r>
          </a:p>
          <a:p>
            <a:endParaRPr lang="en-US" baseline="0" dirty="0"/>
          </a:p>
          <a:p>
            <a:r>
              <a:rPr lang="en-US" baseline="0" dirty="0"/>
              <a:t>First, we collect two sets of data to study the effects of user profile. From the same location, we collect a user’s search results tailored by his user profile. Also, we collect the user’s organic search results independent on his profile.</a:t>
            </a:r>
          </a:p>
          <a:p>
            <a:endParaRPr lang="en-US" baseline="0" dirty="0"/>
          </a:p>
          <a:p>
            <a:r>
              <a:rPr lang="en-US" baseline="0" dirty="0"/>
              <a:t>Second, we get rid of the impacts of user profile, and use Bobble to collect organic search results from different regions.</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26</a:t>
            </a:fld>
            <a:endParaRPr lang="en-US"/>
          </a:p>
        </p:txBody>
      </p:sp>
    </p:spTree>
    <p:extLst>
      <p:ext uri="{BB962C8B-B14F-4D97-AF65-F5344CB8AC3E}">
        <p14:creationId xmlns:p14="http://schemas.microsoft.com/office/powerpoint/2010/main" val="36860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a:t>
            </a:r>
            <a:r>
              <a:rPr lang="en-US" dirty="0"/>
              <a:t>are some statistics about</a:t>
            </a:r>
            <a:r>
              <a:rPr lang="en-US" baseline="0" dirty="0"/>
              <a:t> our deployment and </a:t>
            </a:r>
            <a:r>
              <a:rPr lang="en-US" dirty="0"/>
              <a:t>our dataset. </a:t>
            </a:r>
          </a:p>
        </p:txBody>
      </p:sp>
      <p:sp>
        <p:nvSpPr>
          <p:cNvPr id="4" name="Slide Number Placeholder 3"/>
          <p:cNvSpPr>
            <a:spLocks noGrp="1"/>
          </p:cNvSpPr>
          <p:nvPr>
            <p:ph type="sldNum" sz="quarter" idx="10"/>
          </p:nvPr>
        </p:nvSpPr>
        <p:spPr/>
        <p:txBody>
          <a:bodyPr/>
          <a:lstStyle/>
          <a:p>
            <a:fld id="{5FE5AA7F-097A-42A3-B685-71373B6F4D57}" type="slidenum">
              <a:rPr lang="en-US" smtClean="0"/>
              <a:t>27</a:t>
            </a:fld>
            <a:endParaRPr lang="en-US"/>
          </a:p>
        </p:txBody>
      </p:sp>
    </p:spTree>
    <p:extLst>
      <p:ext uri="{BB962C8B-B14F-4D97-AF65-F5344CB8AC3E}">
        <p14:creationId xmlns:p14="http://schemas.microsoft.com/office/powerpoint/2010/main" val="276692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28</a:t>
            </a:fld>
            <a:endParaRPr lang="en-US"/>
          </a:p>
        </p:txBody>
      </p:sp>
    </p:spTree>
    <p:extLst>
      <p:ext uri="{BB962C8B-B14F-4D97-AF65-F5344CB8AC3E}">
        <p14:creationId xmlns:p14="http://schemas.microsoft.com/office/powerpoint/2010/main" val="1911106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study the effects of geography on search inconsistencies.</a:t>
            </a:r>
            <a:r>
              <a:rPr lang="en-US" baseline="0" dirty="0"/>
              <a:t> In particular, we …</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29</a:t>
            </a:fld>
            <a:endParaRPr lang="en-US"/>
          </a:p>
        </p:txBody>
      </p:sp>
    </p:spTree>
    <p:extLst>
      <p:ext uri="{BB962C8B-B14F-4D97-AF65-F5344CB8AC3E}">
        <p14:creationId xmlns:p14="http://schemas.microsoft.com/office/powerpoint/2010/main" val="2651194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1151554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30</a:t>
            </a:fld>
            <a:endParaRPr lang="en-US"/>
          </a:p>
        </p:txBody>
      </p:sp>
    </p:spTree>
    <p:extLst>
      <p:ext uri="{BB962C8B-B14F-4D97-AF65-F5344CB8AC3E}">
        <p14:creationId xmlns:p14="http://schemas.microsoft.com/office/powerpoint/2010/main" val="306557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the results tailored by user</a:t>
            </a:r>
            <a:r>
              <a:rPr lang="en-US" baseline="0" dirty="0"/>
              <a:t> profile is less challenging. Google profile users when they login their Google accounts or enable their Google cookies, so our browser plugin sends users’ results to our Bobble server when it sees the users logged in or enabled their </a:t>
            </a:r>
            <a:r>
              <a:rPr lang="en-US" baseline="0" dirty="0" err="1"/>
              <a:t>coockies</a:t>
            </a:r>
            <a:r>
              <a:rPr lang="en-US" baseline="0" dirty="0"/>
              <a:t>.</a:t>
            </a:r>
            <a:endParaRPr lang="en-US" dirty="0"/>
          </a:p>
        </p:txBody>
      </p:sp>
      <p:sp>
        <p:nvSpPr>
          <p:cNvPr id="4" name="Slide Number Placeholder 3"/>
          <p:cNvSpPr>
            <a:spLocks noGrp="1"/>
          </p:cNvSpPr>
          <p:nvPr>
            <p:ph type="sldNum" sz="quarter" idx="10"/>
          </p:nvPr>
        </p:nvSpPr>
        <p:spPr/>
        <p:txBody>
          <a:bodyPr/>
          <a:lstStyle/>
          <a:p>
            <a:fld id="{5FE5AA7F-097A-42A3-B685-71373B6F4D57}" type="slidenum">
              <a:rPr lang="en-US" smtClean="0"/>
              <a:t>31</a:t>
            </a:fld>
            <a:endParaRPr lang="en-US"/>
          </a:p>
        </p:txBody>
      </p:sp>
    </p:spTree>
    <p:extLst>
      <p:ext uri="{BB962C8B-B14F-4D97-AF65-F5344CB8AC3E}">
        <p14:creationId xmlns:p14="http://schemas.microsoft.com/office/powerpoint/2010/main" val="10440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32</a:t>
            </a:fld>
            <a:endParaRPr lang="en-US"/>
          </a:p>
        </p:txBody>
      </p:sp>
    </p:spTree>
    <p:extLst>
      <p:ext uri="{BB962C8B-B14F-4D97-AF65-F5344CB8AC3E}">
        <p14:creationId xmlns:p14="http://schemas.microsoft.com/office/powerpoint/2010/main" val="1886589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first comparison … </a:t>
            </a:r>
          </a:p>
        </p:txBody>
      </p:sp>
      <p:sp>
        <p:nvSpPr>
          <p:cNvPr id="4" name="Slide Number Placeholder 3"/>
          <p:cNvSpPr>
            <a:spLocks noGrp="1"/>
          </p:cNvSpPr>
          <p:nvPr>
            <p:ph type="sldNum" sz="quarter" idx="10"/>
          </p:nvPr>
        </p:nvSpPr>
        <p:spPr/>
        <p:txBody>
          <a:bodyPr/>
          <a:lstStyle/>
          <a:p>
            <a:fld id="{5FE5AA7F-097A-42A3-B685-71373B6F4D57}" type="slidenum">
              <a:rPr lang="en-US" smtClean="0"/>
              <a:t>33</a:t>
            </a:fld>
            <a:endParaRPr lang="en-US"/>
          </a:p>
        </p:txBody>
      </p:sp>
    </p:spTree>
    <p:extLst>
      <p:ext uri="{BB962C8B-B14F-4D97-AF65-F5344CB8AC3E}">
        <p14:creationId xmlns:p14="http://schemas.microsoft.com/office/powerpoint/2010/main" val="2371090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34</a:t>
            </a:fld>
            <a:endParaRPr lang="en-US"/>
          </a:p>
        </p:txBody>
      </p:sp>
    </p:spTree>
    <p:extLst>
      <p:ext uri="{BB962C8B-B14F-4D97-AF65-F5344CB8AC3E}">
        <p14:creationId xmlns:p14="http://schemas.microsoft.com/office/powerpoint/2010/main" val="1869249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35</a:t>
            </a:fld>
            <a:endParaRPr lang="en-US"/>
          </a:p>
        </p:txBody>
      </p:sp>
    </p:spTree>
    <p:extLst>
      <p:ext uri="{BB962C8B-B14F-4D97-AF65-F5344CB8AC3E}">
        <p14:creationId xmlns:p14="http://schemas.microsoft.com/office/powerpoint/2010/main" val="4264865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36</a:t>
            </a:fld>
            <a:endParaRPr lang="en-US"/>
          </a:p>
        </p:txBody>
      </p:sp>
    </p:spTree>
    <p:extLst>
      <p:ext uri="{BB962C8B-B14F-4D97-AF65-F5344CB8AC3E}">
        <p14:creationId xmlns:p14="http://schemas.microsoft.com/office/powerpoint/2010/main" val="279520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a:t>
            </a:fld>
            <a:endParaRPr lang="en-US"/>
          </a:p>
        </p:txBody>
      </p:sp>
    </p:spTree>
    <p:extLst>
      <p:ext uri="{BB962C8B-B14F-4D97-AF65-F5344CB8AC3E}">
        <p14:creationId xmlns:p14="http://schemas.microsoft.com/office/powerpoint/2010/main" val="3632281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a:t>
            </a:fld>
            <a:endParaRPr lang="en-US"/>
          </a:p>
        </p:txBody>
      </p:sp>
    </p:spTree>
    <p:extLst>
      <p:ext uri="{BB962C8B-B14F-4D97-AF65-F5344CB8AC3E}">
        <p14:creationId xmlns:p14="http://schemas.microsoft.com/office/powerpoint/2010/main" val="2432089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6</a:t>
            </a:fld>
            <a:endParaRPr lang="en-US"/>
          </a:p>
        </p:txBody>
      </p:sp>
    </p:spTree>
    <p:extLst>
      <p:ext uri="{BB962C8B-B14F-4D97-AF65-F5344CB8AC3E}">
        <p14:creationId xmlns:p14="http://schemas.microsoft.com/office/powerpoint/2010/main" val="4067051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167004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626137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9</a:t>
            </a:fld>
            <a:endParaRPr lang="en-US"/>
          </a:p>
        </p:txBody>
      </p:sp>
    </p:spTree>
    <p:extLst>
      <p:ext uri="{BB962C8B-B14F-4D97-AF65-F5344CB8AC3E}">
        <p14:creationId xmlns:p14="http://schemas.microsoft.com/office/powerpoint/2010/main" val="3817356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2/24/21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2/24/21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obble.gtisc.gatech.edu/"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4.gif"/><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ideo" Target="https://www.youtube.com/embed/4XYtXqIUqis?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7: Content Moderation at Scale</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8240D6-D1DC-6940-B2D8-0D3940BF63F3}"/>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CDD7443A-F8CE-F143-B54D-3E7C786F22BF}"/>
              </a:ext>
            </a:extLst>
          </p:cNvPr>
          <p:cNvSpPr>
            <a:spLocks noGrp="1"/>
          </p:cNvSpPr>
          <p:nvPr>
            <p:ph idx="1"/>
          </p:nvPr>
        </p:nvSpPr>
        <p:spPr/>
        <p:txBody>
          <a:bodyPr/>
          <a:lstStyle/>
          <a:p>
            <a:r>
              <a:rPr lang="en-US" dirty="0"/>
              <a:t>There are various ways to moderate content, all imperfect</a:t>
            </a:r>
          </a:p>
          <a:p>
            <a:endParaRPr lang="en-US" dirty="0"/>
          </a:p>
          <a:p>
            <a:r>
              <a:rPr lang="en-US" b="1" dirty="0">
                <a:solidFill>
                  <a:srgbClr val="C00000"/>
                </a:solidFill>
              </a:rPr>
              <a:t>Editorial review</a:t>
            </a:r>
            <a:r>
              <a:rPr lang="en-US" dirty="0"/>
              <a:t> has issues of gatekeeping and scale</a:t>
            </a:r>
          </a:p>
          <a:p>
            <a:r>
              <a:rPr lang="en-US" b="1" dirty="0">
                <a:solidFill>
                  <a:srgbClr val="C00000"/>
                </a:solidFill>
              </a:rPr>
              <a:t>Community flagging </a:t>
            </a:r>
            <a:r>
              <a:rPr lang="en-US" dirty="0"/>
              <a:t>still faces issues of scale and leaves little room for context</a:t>
            </a:r>
          </a:p>
          <a:p>
            <a:r>
              <a:rPr lang="en-US" b="1" dirty="0">
                <a:solidFill>
                  <a:srgbClr val="C00000"/>
                </a:solidFill>
              </a:rPr>
              <a:t>“AI” </a:t>
            </a:r>
            <a:r>
              <a:rPr lang="en-US" dirty="0"/>
              <a:t>is imperfect, and designed by humans nonetheless (and still ultimately requires a human in the loop)</a:t>
            </a:r>
          </a:p>
          <a:p>
            <a:endParaRPr lang="en-US" dirty="0"/>
          </a:p>
          <a:p>
            <a:r>
              <a:rPr lang="en-US" dirty="0"/>
              <a:t>Are some platforms simply “too big”?</a:t>
            </a:r>
          </a:p>
        </p:txBody>
      </p:sp>
    </p:spTree>
    <p:extLst>
      <p:ext uri="{BB962C8B-B14F-4D97-AF65-F5344CB8AC3E}">
        <p14:creationId xmlns:p14="http://schemas.microsoft.com/office/powerpoint/2010/main" val="3321833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7.2: Personalization (and Filter Bubbles)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83530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on the Web</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12</a:t>
            </a:fld>
            <a:endParaRPr lang="en-US" dirty="0"/>
          </a:p>
        </p:txBody>
      </p:sp>
      <p:pic>
        <p:nvPicPr>
          <p:cNvPr id="1026" name="Picture 2" descr="C:\Users\bowli_000\Desktop\old_navy_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8796" y="1985742"/>
            <a:ext cx="4335690" cy="48391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owli_000\Desktop\old_navy_m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689" y="2018400"/>
            <a:ext cx="4556606" cy="469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99081" y="1611477"/>
            <a:ext cx="2496068" cy="369332"/>
          </a:xfrm>
          <a:prstGeom prst="rect">
            <a:avLst/>
          </a:prstGeom>
          <a:noFill/>
        </p:spPr>
        <p:txBody>
          <a:bodyPr wrap="none" rtlCol="0">
            <a:spAutoFit/>
          </a:bodyPr>
          <a:lstStyle/>
          <a:p>
            <a:r>
              <a:rPr lang="en-US" dirty="0"/>
              <a:t>Santa Barbara, California</a:t>
            </a:r>
          </a:p>
        </p:txBody>
      </p:sp>
      <p:sp>
        <p:nvSpPr>
          <p:cNvPr id="8" name="TextBox 7"/>
          <p:cNvSpPr txBox="1"/>
          <p:nvPr/>
        </p:nvSpPr>
        <p:spPr>
          <a:xfrm>
            <a:off x="6995493" y="1611477"/>
            <a:ext cx="2473947" cy="369332"/>
          </a:xfrm>
          <a:prstGeom prst="rect">
            <a:avLst/>
          </a:prstGeom>
          <a:noFill/>
        </p:spPr>
        <p:txBody>
          <a:bodyPr wrap="none" rtlCol="0">
            <a:spAutoFit/>
          </a:bodyPr>
          <a:lstStyle/>
          <a:p>
            <a:r>
              <a:rPr lang="en-US" dirty="0"/>
              <a:t>Amherst, Massachusetts</a:t>
            </a:r>
          </a:p>
        </p:txBody>
      </p:sp>
      <p:sp>
        <p:nvSpPr>
          <p:cNvPr id="11" name="Rectangle 10"/>
          <p:cNvSpPr/>
          <p:nvPr/>
        </p:nvSpPr>
        <p:spPr>
          <a:xfrm>
            <a:off x="1586139" y="3182532"/>
            <a:ext cx="2615747" cy="464183"/>
          </a:xfrm>
          <a:prstGeom prst="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6072689" y="4935132"/>
            <a:ext cx="4236082" cy="1795401"/>
          </a:xfrm>
          <a:prstGeom prst="rect">
            <a:avLst/>
          </a:prstGeom>
          <a:noFill/>
          <a:ln w="762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1025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is Ubiquitous</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13</a:t>
            </a:fld>
            <a:endParaRPr lang="en-US" dirty="0"/>
          </a:p>
        </p:txBody>
      </p:sp>
      <p:sp>
        <p:nvSpPr>
          <p:cNvPr id="4" name="Content Placeholder 3"/>
          <p:cNvSpPr>
            <a:spLocks noGrp="1"/>
          </p:cNvSpPr>
          <p:nvPr>
            <p:ph sz="quarter" idx="1"/>
          </p:nvPr>
        </p:nvSpPr>
        <p:spPr>
          <a:xfrm>
            <a:off x="1666525" y="1600200"/>
            <a:ext cx="4419600" cy="592184"/>
          </a:xfrm>
        </p:spPr>
        <p:txBody>
          <a:bodyPr/>
          <a:lstStyle/>
          <a:p>
            <a:r>
              <a:rPr lang="en-US" dirty="0"/>
              <a:t>Search Results</a:t>
            </a:r>
          </a:p>
        </p:txBody>
      </p:sp>
      <p:pic>
        <p:nvPicPr>
          <p:cNvPr id="1026" name="Picture 2" descr="C:\Users\bowli_000\Desktop\assets\see-how-your-google-results-measure-up-with-google-grader-video--6b8bbb4b4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77" t="27321" r="6244" b="16052"/>
          <a:stretch/>
        </p:blipFill>
        <p:spPr bwMode="auto">
          <a:xfrm>
            <a:off x="1742728" y="2164672"/>
            <a:ext cx="2391381" cy="86584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bowli_000\Desktop\assets\bing-logo.png"/>
          <p:cNvPicPr>
            <a:picLocks noChangeAspect="1" noChangeArrowheads="1"/>
          </p:cNvPicPr>
          <p:nvPr/>
        </p:nvPicPr>
        <p:blipFill rotWithShape="1">
          <a:blip r:embed="rId4">
            <a:extLst>
              <a:ext uri="{28A0092B-C50C-407E-A947-70E740481C1C}">
                <a14:useLocalDpi xmlns:a14="http://schemas.microsoft.com/office/drawing/2010/main" val="0"/>
              </a:ext>
            </a:extLst>
          </a:blip>
          <a:srcRect l="9398" t="30316" r="5362" b="26730"/>
          <a:stretch/>
        </p:blipFill>
        <p:spPr bwMode="auto">
          <a:xfrm>
            <a:off x="4342232" y="2174664"/>
            <a:ext cx="2283824" cy="8458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owli_000\Desktop\assets\432px-Target_logo_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4092" y="3420388"/>
            <a:ext cx="1284550" cy="170678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bowli_000\Desktop\assets\amazon-logo.jpeg"/>
          <p:cNvPicPr>
            <a:picLocks noChangeAspect="1" noChangeArrowheads="1"/>
          </p:cNvPicPr>
          <p:nvPr/>
        </p:nvPicPr>
        <p:blipFill rotWithShape="1">
          <a:blip r:embed="rId6">
            <a:extLst>
              <a:ext uri="{28A0092B-C50C-407E-A947-70E740481C1C}">
                <a14:useLocalDpi xmlns:a14="http://schemas.microsoft.com/office/drawing/2010/main" val="0"/>
              </a:ext>
            </a:extLst>
          </a:blip>
          <a:srcRect l="22077" t="35716" r="20322" b="35456"/>
          <a:stretch/>
        </p:blipFill>
        <p:spPr bwMode="auto">
          <a:xfrm>
            <a:off x="2501524" y="3880223"/>
            <a:ext cx="2361348" cy="78711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bowli_000\Desktop\assets\staples_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7395" y="3770022"/>
            <a:ext cx="2021890" cy="100751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3"/>
          <p:cNvSpPr txBox="1">
            <a:spLocks/>
          </p:cNvSpPr>
          <p:nvPr/>
        </p:nvSpPr>
        <p:spPr>
          <a:xfrm>
            <a:off x="1666525" y="3243945"/>
            <a:ext cx="8839200" cy="555171"/>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Goods and Services</a:t>
            </a:r>
          </a:p>
          <a:p>
            <a:endParaRPr lang="en-US" dirty="0"/>
          </a:p>
        </p:txBody>
      </p:sp>
      <p:sp>
        <p:nvSpPr>
          <p:cNvPr id="12" name="Content Placeholder 3"/>
          <p:cNvSpPr txBox="1">
            <a:spLocks/>
          </p:cNvSpPr>
          <p:nvPr/>
        </p:nvSpPr>
        <p:spPr>
          <a:xfrm>
            <a:off x="1666525" y="5043945"/>
            <a:ext cx="8839200" cy="555171"/>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Music, Movies, Media</a:t>
            </a:r>
          </a:p>
          <a:p>
            <a:endParaRPr lang="en-US" dirty="0"/>
          </a:p>
        </p:txBody>
      </p:sp>
      <p:pic>
        <p:nvPicPr>
          <p:cNvPr id="1032" name="Picture 8" descr="C:\Users\bowli_000\Desktop\assets\unnamed.png"/>
          <p:cNvPicPr>
            <a:picLocks noChangeAspect="1" noChangeArrowheads="1"/>
          </p:cNvPicPr>
          <p:nvPr/>
        </p:nvPicPr>
        <p:blipFill rotWithShape="1">
          <a:blip r:embed="rId8">
            <a:extLst>
              <a:ext uri="{28A0092B-C50C-407E-A947-70E740481C1C}">
                <a14:useLocalDpi xmlns:a14="http://schemas.microsoft.com/office/drawing/2010/main" val="0"/>
              </a:ext>
            </a:extLst>
          </a:blip>
          <a:srcRect l="21711" t="28937" r="22459" b="29203"/>
          <a:stretch/>
        </p:blipFill>
        <p:spPr bwMode="auto">
          <a:xfrm>
            <a:off x="1742728" y="5635217"/>
            <a:ext cx="2734909" cy="100057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bowli_000\Desktop\assets\itunes-logo.jpg"/>
          <p:cNvPicPr>
            <a:picLocks noChangeAspect="1" noChangeArrowheads="1"/>
          </p:cNvPicPr>
          <p:nvPr/>
        </p:nvPicPr>
        <p:blipFill rotWithShape="1">
          <a:blip r:embed="rId9">
            <a:extLst>
              <a:ext uri="{28A0092B-C50C-407E-A947-70E740481C1C}">
                <a14:useLocalDpi xmlns:a14="http://schemas.microsoft.com/office/drawing/2010/main" val="0"/>
              </a:ext>
            </a:extLst>
          </a:blip>
          <a:srcRect t="15355" b="34245"/>
          <a:stretch/>
        </p:blipFill>
        <p:spPr bwMode="auto">
          <a:xfrm>
            <a:off x="7909569" y="5736138"/>
            <a:ext cx="2672358" cy="8081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bowli_000\Desktop\assets\Pandora-Logo2.jpg"/>
          <p:cNvPicPr>
            <a:picLocks noChangeAspect="1" noChangeArrowheads="1"/>
          </p:cNvPicPr>
          <p:nvPr/>
        </p:nvPicPr>
        <p:blipFill rotWithShape="1">
          <a:blip r:embed="rId10">
            <a:extLst>
              <a:ext uri="{28A0092B-C50C-407E-A947-70E740481C1C}">
                <a14:useLocalDpi xmlns:a14="http://schemas.microsoft.com/office/drawing/2010/main" val="0"/>
              </a:ext>
            </a:extLst>
          </a:blip>
          <a:srcRect l="1" t="1" r="20800" b="40549"/>
          <a:stretch/>
        </p:blipFill>
        <p:spPr bwMode="auto">
          <a:xfrm>
            <a:off x="4647799" y="5933633"/>
            <a:ext cx="3164350" cy="43150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3"/>
          <p:cNvSpPr txBox="1">
            <a:spLocks/>
          </p:cNvSpPr>
          <p:nvPr/>
        </p:nvSpPr>
        <p:spPr>
          <a:xfrm>
            <a:off x="7053943" y="1600200"/>
            <a:ext cx="3527984" cy="59218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dirty="0"/>
              <a:t>Social Media</a:t>
            </a:r>
          </a:p>
        </p:txBody>
      </p:sp>
      <p:pic>
        <p:nvPicPr>
          <p:cNvPr id="1036" name="Picture 12" descr="C:\Users\bowli_000\Desktop\assets\facebook_2_1.jpg"/>
          <p:cNvPicPr>
            <a:picLocks noChangeAspect="1" noChangeArrowheads="1"/>
          </p:cNvPicPr>
          <p:nvPr/>
        </p:nvPicPr>
        <p:blipFill rotWithShape="1">
          <a:blip r:embed="rId11">
            <a:extLst>
              <a:ext uri="{28A0092B-C50C-407E-A947-70E740481C1C}">
                <a14:useLocalDpi xmlns:a14="http://schemas.microsoft.com/office/drawing/2010/main" val="0"/>
              </a:ext>
            </a:extLst>
          </a:blip>
          <a:srcRect l="1672" t="30905" r="2329" b="29577"/>
          <a:stretch/>
        </p:blipFill>
        <p:spPr bwMode="auto">
          <a:xfrm>
            <a:off x="7053943" y="2143606"/>
            <a:ext cx="3311434" cy="90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97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anim calcmode="lin" valueType="num">
                                      <p:cBhvr>
                                        <p:cTn id="13" dur="500" fill="hold"/>
                                        <p:tgtEl>
                                          <p:spTgt spid="1036"/>
                                        </p:tgtEl>
                                        <p:attrNameLst>
                                          <p:attrName>ppt_x</p:attrName>
                                        </p:attrNameLst>
                                      </p:cBhvr>
                                      <p:tavLst>
                                        <p:tav tm="0">
                                          <p:val>
                                            <p:strVal val="#ppt_x"/>
                                          </p:val>
                                        </p:tav>
                                        <p:tav tm="100000">
                                          <p:val>
                                            <p:strVal val="#ppt_x"/>
                                          </p:val>
                                        </p:tav>
                                      </p:tavLst>
                                    </p:anim>
                                    <p:anim calcmode="lin" valueType="num">
                                      <p:cBhvr>
                                        <p:cTn id="14" dur="500" fill="hold"/>
                                        <p:tgtEl>
                                          <p:spTgt spid="10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anim calcmode="lin" valueType="num">
                                      <p:cBhvr>
                                        <p:cTn id="20" dur="500" fill="hold"/>
                                        <p:tgtEl>
                                          <p:spTgt spid="1028"/>
                                        </p:tgtEl>
                                        <p:attrNameLst>
                                          <p:attrName>ppt_x</p:attrName>
                                        </p:attrNameLst>
                                      </p:cBhvr>
                                      <p:tavLst>
                                        <p:tav tm="0">
                                          <p:val>
                                            <p:strVal val="#ppt_x"/>
                                          </p:val>
                                        </p:tav>
                                        <p:tav tm="100000">
                                          <p:val>
                                            <p:strVal val="#ppt_x"/>
                                          </p:val>
                                        </p:tav>
                                      </p:tavLst>
                                    </p:anim>
                                    <p:anim calcmode="lin" valueType="num">
                                      <p:cBhvr>
                                        <p:cTn id="21" dur="500" fill="hold"/>
                                        <p:tgtEl>
                                          <p:spTgt spid="102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fade">
                                      <p:cBhvr>
                                        <p:cTn id="24" dur="500"/>
                                        <p:tgtEl>
                                          <p:spTgt spid="1029"/>
                                        </p:tgtEl>
                                      </p:cBhvr>
                                    </p:animEffect>
                                    <p:anim calcmode="lin" valueType="num">
                                      <p:cBhvr>
                                        <p:cTn id="25" dur="500" fill="hold"/>
                                        <p:tgtEl>
                                          <p:spTgt spid="1029"/>
                                        </p:tgtEl>
                                        <p:attrNameLst>
                                          <p:attrName>ppt_x</p:attrName>
                                        </p:attrNameLst>
                                      </p:cBhvr>
                                      <p:tavLst>
                                        <p:tav tm="0">
                                          <p:val>
                                            <p:strVal val="#ppt_x"/>
                                          </p:val>
                                        </p:tav>
                                        <p:tav tm="100000">
                                          <p:val>
                                            <p:strVal val="#ppt_x"/>
                                          </p:val>
                                        </p:tav>
                                      </p:tavLst>
                                    </p:anim>
                                    <p:anim calcmode="lin" valueType="num">
                                      <p:cBhvr>
                                        <p:cTn id="26" dur="500" fill="hold"/>
                                        <p:tgtEl>
                                          <p:spTgt spid="102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031"/>
                                        </p:tgtEl>
                                        <p:attrNameLst>
                                          <p:attrName>style.visibility</p:attrName>
                                        </p:attrNameLst>
                                      </p:cBhvr>
                                      <p:to>
                                        <p:strVal val="visible"/>
                                      </p:to>
                                    </p:set>
                                    <p:animEffect transition="in" filter="fade">
                                      <p:cBhvr>
                                        <p:cTn id="29" dur="500"/>
                                        <p:tgtEl>
                                          <p:spTgt spid="1031"/>
                                        </p:tgtEl>
                                      </p:cBhvr>
                                    </p:animEffect>
                                    <p:anim calcmode="lin" valueType="num">
                                      <p:cBhvr>
                                        <p:cTn id="30" dur="500" fill="hold"/>
                                        <p:tgtEl>
                                          <p:spTgt spid="1031"/>
                                        </p:tgtEl>
                                        <p:attrNameLst>
                                          <p:attrName>ppt_x</p:attrName>
                                        </p:attrNameLst>
                                      </p:cBhvr>
                                      <p:tavLst>
                                        <p:tav tm="0">
                                          <p:val>
                                            <p:strVal val="#ppt_x"/>
                                          </p:val>
                                        </p:tav>
                                        <p:tav tm="100000">
                                          <p:val>
                                            <p:strVal val="#ppt_x"/>
                                          </p:val>
                                        </p:tav>
                                      </p:tavLst>
                                    </p:anim>
                                    <p:anim calcmode="lin" valueType="num">
                                      <p:cBhvr>
                                        <p:cTn id="31" dur="500" fill="hold"/>
                                        <p:tgtEl>
                                          <p:spTgt spid="10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32"/>
                                        </p:tgtEl>
                                        <p:attrNameLst>
                                          <p:attrName>style.visibility</p:attrName>
                                        </p:attrNameLst>
                                      </p:cBhvr>
                                      <p:to>
                                        <p:strVal val="visible"/>
                                      </p:to>
                                    </p:set>
                                    <p:animEffect transition="in" filter="fade">
                                      <p:cBhvr>
                                        <p:cTn id="46" dur="500"/>
                                        <p:tgtEl>
                                          <p:spTgt spid="1032"/>
                                        </p:tgtEl>
                                      </p:cBhvr>
                                    </p:animEffect>
                                    <p:anim calcmode="lin" valueType="num">
                                      <p:cBhvr>
                                        <p:cTn id="47" dur="500" fill="hold"/>
                                        <p:tgtEl>
                                          <p:spTgt spid="1032"/>
                                        </p:tgtEl>
                                        <p:attrNameLst>
                                          <p:attrName>ppt_x</p:attrName>
                                        </p:attrNameLst>
                                      </p:cBhvr>
                                      <p:tavLst>
                                        <p:tav tm="0">
                                          <p:val>
                                            <p:strVal val="#ppt_x"/>
                                          </p:val>
                                        </p:tav>
                                        <p:tav tm="100000">
                                          <p:val>
                                            <p:strVal val="#ppt_x"/>
                                          </p:val>
                                        </p:tav>
                                      </p:tavLst>
                                    </p:anim>
                                    <p:anim calcmode="lin" valueType="num">
                                      <p:cBhvr>
                                        <p:cTn id="48" dur="500" fill="hold"/>
                                        <p:tgtEl>
                                          <p:spTgt spid="103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033"/>
                                        </p:tgtEl>
                                        <p:attrNameLst>
                                          <p:attrName>style.visibility</p:attrName>
                                        </p:attrNameLst>
                                      </p:cBhvr>
                                      <p:to>
                                        <p:strVal val="visible"/>
                                      </p:to>
                                    </p:set>
                                    <p:animEffect transition="in" filter="fade">
                                      <p:cBhvr>
                                        <p:cTn id="51" dur="500"/>
                                        <p:tgtEl>
                                          <p:spTgt spid="1033"/>
                                        </p:tgtEl>
                                      </p:cBhvr>
                                    </p:animEffect>
                                    <p:anim calcmode="lin" valueType="num">
                                      <p:cBhvr>
                                        <p:cTn id="52" dur="500" fill="hold"/>
                                        <p:tgtEl>
                                          <p:spTgt spid="1033"/>
                                        </p:tgtEl>
                                        <p:attrNameLst>
                                          <p:attrName>ppt_x</p:attrName>
                                        </p:attrNameLst>
                                      </p:cBhvr>
                                      <p:tavLst>
                                        <p:tav tm="0">
                                          <p:val>
                                            <p:strVal val="#ppt_x"/>
                                          </p:val>
                                        </p:tav>
                                        <p:tav tm="100000">
                                          <p:val>
                                            <p:strVal val="#ppt_x"/>
                                          </p:val>
                                        </p:tav>
                                      </p:tavLst>
                                    </p:anim>
                                    <p:anim calcmode="lin" valueType="num">
                                      <p:cBhvr>
                                        <p:cTn id="53" dur="500" fill="hold"/>
                                        <p:tgtEl>
                                          <p:spTgt spid="103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34"/>
                                        </p:tgtEl>
                                        <p:attrNameLst>
                                          <p:attrName>style.visibility</p:attrName>
                                        </p:attrNameLst>
                                      </p:cBhvr>
                                      <p:to>
                                        <p:strVal val="visible"/>
                                      </p:to>
                                    </p:set>
                                    <p:animEffect transition="in" filter="fade">
                                      <p:cBhvr>
                                        <p:cTn id="56" dur="500"/>
                                        <p:tgtEl>
                                          <p:spTgt spid="1034"/>
                                        </p:tgtEl>
                                      </p:cBhvr>
                                    </p:animEffect>
                                    <p:anim calcmode="lin" valueType="num">
                                      <p:cBhvr>
                                        <p:cTn id="57" dur="500" fill="hold"/>
                                        <p:tgtEl>
                                          <p:spTgt spid="1034"/>
                                        </p:tgtEl>
                                        <p:attrNameLst>
                                          <p:attrName>ppt_x</p:attrName>
                                        </p:attrNameLst>
                                      </p:cBhvr>
                                      <p:tavLst>
                                        <p:tav tm="0">
                                          <p:val>
                                            <p:strVal val="#ppt_x"/>
                                          </p:val>
                                        </p:tav>
                                        <p:tav tm="100000">
                                          <p:val>
                                            <p:strVal val="#ppt_x"/>
                                          </p:val>
                                        </p:tav>
                                      </p:tavLst>
                                    </p:anim>
                                    <p:anim calcmode="lin" valueType="num">
                                      <p:cBhvr>
                                        <p:cTn id="58" dur="5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Talks\Filterbubble\assets\egy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33" y="2024354"/>
            <a:ext cx="4372336" cy="45478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t>Dangers of Personalization</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14</a:t>
            </a:fld>
            <a:endParaRPr lang="en-US" dirty="0"/>
          </a:p>
        </p:txBody>
      </p:sp>
      <p:pic>
        <p:nvPicPr>
          <p:cNvPr id="2051" name="Picture 3" descr="C:\Users\bowli_000\Desktop\assets\egypt_touris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0258" y="2024753"/>
            <a:ext cx="4411414" cy="40477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24843" y="1611477"/>
            <a:ext cx="3412344" cy="369332"/>
          </a:xfrm>
          <a:prstGeom prst="rect">
            <a:avLst/>
          </a:prstGeom>
          <a:noFill/>
        </p:spPr>
        <p:txBody>
          <a:bodyPr wrap="none" rtlCol="0">
            <a:spAutoFit/>
          </a:bodyPr>
          <a:lstStyle/>
          <a:p>
            <a:pPr algn="ctr"/>
            <a:r>
              <a:rPr lang="en-US" dirty="0"/>
              <a:t>Current Events, News, Information</a:t>
            </a:r>
          </a:p>
        </p:txBody>
      </p:sp>
      <p:sp>
        <p:nvSpPr>
          <p:cNvPr id="8" name="TextBox 7"/>
          <p:cNvSpPr txBox="1"/>
          <p:nvPr/>
        </p:nvSpPr>
        <p:spPr>
          <a:xfrm>
            <a:off x="7328505" y="1611477"/>
            <a:ext cx="2044983" cy="369332"/>
          </a:xfrm>
          <a:prstGeom prst="rect">
            <a:avLst/>
          </a:prstGeom>
          <a:noFill/>
        </p:spPr>
        <p:txBody>
          <a:bodyPr wrap="none" rtlCol="0">
            <a:spAutoFit/>
          </a:bodyPr>
          <a:lstStyle/>
          <a:p>
            <a:pPr algn="ctr"/>
            <a:r>
              <a:rPr lang="en-US" dirty="0"/>
              <a:t>Travel and Tourism?</a:t>
            </a:r>
          </a:p>
        </p:txBody>
      </p:sp>
      <p:grpSp>
        <p:nvGrpSpPr>
          <p:cNvPr id="12" name="Group 11"/>
          <p:cNvGrpSpPr>
            <a:grpSpLocks/>
          </p:cNvGrpSpPr>
          <p:nvPr/>
        </p:nvGrpSpPr>
        <p:grpSpPr bwMode="auto">
          <a:xfrm>
            <a:off x="1803540" y="3272429"/>
            <a:ext cx="8512175" cy="1355053"/>
            <a:chOff x="414979" y="3333623"/>
            <a:chExt cx="8263531" cy="1311589"/>
          </a:xfrm>
        </p:grpSpPr>
        <p:sp>
          <p:nvSpPr>
            <p:cNvPr id="13" name="Rectangle 12"/>
            <p:cNvSpPr/>
            <p:nvPr/>
          </p:nvSpPr>
          <p:spPr>
            <a:xfrm>
              <a:off x="414979" y="3333623"/>
              <a:ext cx="8263531" cy="1311589"/>
            </a:xfrm>
            <a:prstGeom prst="rect">
              <a:avLst/>
            </a:prstGeom>
            <a:ln w="57150">
              <a:solidFill>
                <a:schemeClr val="accent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14" name="Content Placeholder 2"/>
            <p:cNvSpPr txBox="1">
              <a:spLocks/>
            </p:cNvSpPr>
            <p:nvPr/>
          </p:nvSpPr>
          <p:spPr>
            <a:xfrm>
              <a:off x="513611" y="3393788"/>
              <a:ext cx="8120206" cy="120931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571500" indent="-457200" fontAlgn="auto">
                <a:lnSpc>
                  <a:spcPct val="130000"/>
                </a:lnSpc>
                <a:spcAft>
                  <a:spcPts val="0"/>
                </a:spcAft>
                <a:buClr>
                  <a:schemeClr val="bg1"/>
                </a:buClr>
                <a:buFont typeface="Arial" panose="020B0604020202020204" pitchFamily="34" charset="0"/>
                <a:buChar char="•"/>
                <a:defRPr/>
              </a:pPr>
              <a:r>
                <a:rPr lang="en-US" sz="2800" dirty="0">
                  <a:solidFill>
                    <a:schemeClr val="bg1"/>
                  </a:solidFill>
                </a:rPr>
                <a:t>Relevant information might not be reachable</a:t>
              </a:r>
            </a:p>
            <a:p>
              <a:pPr marL="571500" indent="-457200" fontAlgn="auto">
                <a:lnSpc>
                  <a:spcPct val="130000"/>
                </a:lnSpc>
                <a:spcAft>
                  <a:spcPts val="0"/>
                </a:spcAft>
                <a:buClr>
                  <a:schemeClr val="bg1"/>
                </a:buClr>
                <a:buFont typeface="Arial" panose="020B0604020202020204" pitchFamily="34" charset="0"/>
                <a:buChar char="•"/>
                <a:defRPr/>
              </a:pPr>
              <a:r>
                <a:rPr lang="en-US" sz="2800" dirty="0">
                  <a:solidFill>
                    <a:schemeClr val="bg1"/>
                  </a:solidFill>
                </a:rPr>
                <a:t>People are unaware of the personalization</a:t>
              </a:r>
            </a:p>
          </p:txBody>
        </p:sp>
      </p:grpSp>
    </p:spTree>
    <p:extLst>
      <p:ext uri="{BB962C8B-B14F-4D97-AF65-F5344CB8AC3E}">
        <p14:creationId xmlns:p14="http://schemas.microsoft.com/office/powerpoint/2010/main" val="109308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303" y="273091"/>
            <a:ext cx="6553201" cy="1143000"/>
          </a:xfrm>
        </p:spPr>
        <p:txBody>
          <a:bodyPr/>
          <a:lstStyle/>
          <a:p>
            <a:pPr algn="l"/>
            <a:r>
              <a:rPr lang="en-US" dirty="0"/>
              <a:t>Personalization as Filter</a:t>
            </a:r>
          </a:p>
        </p:txBody>
      </p:sp>
      <p:sp>
        <p:nvSpPr>
          <p:cNvPr id="3" name="Content Placeholder 2"/>
          <p:cNvSpPr>
            <a:spLocks noGrp="1"/>
          </p:cNvSpPr>
          <p:nvPr>
            <p:ph idx="1"/>
          </p:nvPr>
        </p:nvSpPr>
        <p:spPr>
          <a:xfrm>
            <a:off x="1455542" y="2575380"/>
            <a:ext cx="9073637" cy="3427068"/>
          </a:xfrm>
        </p:spPr>
        <p:txBody>
          <a:bodyPr>
            <a:normAutofit/>
          </a:bodyPr>
          <a:lstStyle/>
          <a:p>
            <a:r>
              <a:rPr lang="en-US" sz="3200" b="1" dirty="0">
                <a:solidFill>
                  <a:schemeClr val="accent2"/>
                </a:solidFill>
              </a:rPr>
              <a:t>Online personalization</a:t>
            </a:r>
            <a:r>
              <a:rPr lang="en-US" sz="3200" dirty="0"/>
              <a:t> is creating situations where we only see things that already suit our own tastes.</a:t>
            </a:r>
          </a:p>
          <a:p>
            <a:pPr lvl="1"/>
            <a:r>
              <a:rPr lang="en-US" sz="2800" dirty="0"/>
              <a:t>In the best case, you might miss a result</a:t>
            </a:r>
          </a:p>
          <a:p>
            <a:pPr lvl="1"/>
            <a:r>
              <a:rPr lang="en-US" sz="2800" dirty="0"/>
              <a:t>Boundary between censorship and personalization is blurry</a:t>
            </a:r>
            <a:br>
              <a:rPr lang="en-US" sz="2800" dirty="0"/>
            </a:br>
            <a:endParaRPr lang="en-US" sz="2800" dirty="0"/>
          </a:p>
          <a:p>
            <a:r>
              <a:rPr lang="en-US" sz="3200" b="1" dirty="0">
                <a:solidFill>
                  <a:srgbClr val="333399"/>
                </a:solidFill>
              </a:rPr>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15</a:t>
            </a:fld>
            <a:endParaRPr lang="en-US"/>
          </a:p>
        </p:txBody>
      </p:sp>
      <p:pic>
        <p:nvPicPr>
          <p:cNvPr id="7" name="Picture 6"/>
          <p:cNvPicPr>
            <a:picLocks noChangeAspect="1"/>
          </p:cNvPicPr>
          <p:nvPr/>
        </p:nvPicPr>
        <p:blipFill>
          <a:blip r:embed="rId3"/>
          <a:stretch>
            <a:fillRect/>
          </a:stretch>
        </p:blipFill>
        <p:spPr>
          <a:xfrm>
            <a:off x="1762720" y="1745195"/>
            <a:ext cx="1877874" cy="609040"/>
          </a:xfrm>
          <a:prstGeom prst="rect">
            <a:avLst/>
          </a:prstGeom>
        </p:spPr>
      </p:pic>
      <p:pic>
        <p:nvPicPr>
          <p:cNvPr id="8" name="Picture 7"/>
          <p:cNvPicPr>
            <a:picLocks noChangeAspect="1"/>
          </p:cNvPicPr>
          <p:nvPr/>
        </p:nvPicPr>
        <p:blipFill>
          <a:blip r:embed="rId4"/>
          <a:stretch>
            <a:fillRect/>
          </a:stretch>
        </p:blipFill>
        <p:spPr>
          <a:xfrm>
            <a:off x="3748976" y="1656620"/>
            <a:ext cx="2310852" cy="697616"/>
          </a:xfrm>
          <a:prstGeom prst="rect">
            <a:avLst/>
          </a:prstGeom>
        </p:spPr>
      </p:pic>
      <p:pic>
        <p:nvPicPr>
          <p:cNvPr id="9" name="Picture 8"/>
          <p:cNvPicPr>
            <a:picLocks noChangeAspect="1"/>
          </p:cNvPicPr>
          <p:nvPr/>
        </p:nvPicPr>
        <p:blipFill>
          <a:blip r:embed="rId5"/>
          <a:stretch>
            <a:fillRect/>
          </a:stretch>
        </p:blipFill>
        <p:spPr>
          <a:xfrm>
            <a:off x="6196388" y="1769993"/>
            <a:ext cx="2166454" cy="570589"/>
          </a:xfrm>
          <a:prstGeom prst="rect">
            <a:avLst/>
          </a:prstGeom>
        </p:spPr>
      </p:pic>
      <p:pic>
        <p:nvPicPr>
          <p:cNvPr id="10" name="Picture 9"/>
          <p:cNvPicPr>
            <a:picLocks noChangeAspect="1"/>
          </p:cNvPicPr>
          <p:nvPr/>
        </p:nvPicPr>
        <p:blipFill>
          <a:blip r:embed="rId6"/>
          <a:stretch>
            <a:fillRect/>
          </a:stretch>
        </p:blipFill>
        <p:spPr>
          <a:xfrm>
            <a:off x="8549965" y="1656620"/>
            <a:ext cx="1809080" cy="734274"/>
          </a:xfrm>
          <a:prstGeom prst="rect">
            <a:avLst/>
          </a:prstGeom>
        </p:spPr>
      </p:pic>
    </p:spTree>
    <p:extLst>
      <p:ext uri="{BB962C8B-B14F-4D97-AF65-F5344CB8AC3E}">
        <p14:creationId xmlns:p14="http://schemas.microsoft.com/office/powerpoint/2010/main" val="1243799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a:t>
            </a:r>
          </a:p>
        </p:txBody>
      </p:sp>
      <p:sp>
        <p:nvSpPr>
          <p:cNvPr id="3" name="Content Placeholder 2"/>
          <p:cNvSpPr>
            <a:spLocks noGrp="1"/>
          </p:cNvSpPr>
          <p:nvPr>
            <p:ph idx="1"/>
          </p:nvPr>
        </p:nvSpPr>
        <p:spPr/>
        <p:txBody>
          <a:bodyPr>
            <a:normAutofit/>
          </a:bodyPr>
          <a:lstStyle/>
          <a:p>
            <a:r>
              <a:rPr lang="en-US" sz="3600" dirty="0"/>
              <a:t>Search engines deliver inconsistent search results</a:t>
            </a:r>
          </a:p>
          <a:p>
            <a:endParaRPr lang="en-US" sz="3600" dirty="0"/>
          </a:p>
          <a:p>
            <a:r>
              <a:rPr lang="en-US" sz="3600" dirty="0"/>
              <a:t>These inconsistent results may sway searchers’ opinions or judgment to products or political events etc.</a:t>
            </a:r>
          </a:p>
        </p:txBody>
      </p:sp>
      <p:sp>
        <p:nvSpPr>
          <p:cNvPr id="6" name="Slide Number Placeholder 5"/>
          <p:cNvSpPr>
            <a:spLocks noGrp="1"/>
          </p:cNvSpPr>
          <p:nvPr>
            <p:ph type="sldNum" sz="quarter" idx="12"/>
          </p:nvPr>
        </p:nvSpPr>
        <p:spPr/>
        <p:txBody>
          <a:bodyPr/>
          <a:lstStyle/>
          <a:p>
            <a:fld id="{2ED6BB4D-ABBA-48E3-9A8A-2772AF4991B3}" type="slidenum">
              <a:rPr lang="en-US" smtClean="0"/>
              <a:t>16</a:t>
            </a:fld>
            <a:endParaRPr lang="en-US" dirty="0"/>
          </a:p>
        </p:txBody>
      </p:sp>
    </p:spTree>
    <p:extLst>
      <p:ext uri="{BB962C8B-B14F-4D97-AF65-F5344CB8AC3E}">
        <p14:creationId xmlns:p14="http://schemas.microsoft.com/office/powerpoint/2010/main" val="3840444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6418"/>
            <a:ext cx="8967020" cy="5962650"/>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2ED6BB4D-ABBA-48E3-9A8A-2772AF4991B3}" type="slidenum">
              <a:rPr lang="en-US" smtClean="0"/>
              <a:t>17</a:t>
            </a:fld>
            <a:endParaRPr lang="en-US" dirty="0"/>
          </a:p>
        </p:txBody>
      </p:sp>
      <p:sp>
        <p:nvSpPr>
          <p:cNvPr id="6" name="TextBox 5"/>
          <p:cNvSpPr txBox="1"/>
          <p:nvPr/>
        </p:nvSpPr>
        <p:spPr>
          <a:xfrm>
            <a:off x="2596520" y="2082226"/>
            <a:ext cx="273748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California</a:t>
            </a:r>
          </a:p>
        </p:txBody>
      </p:sp>
      <p:sp>
        <p:nvSpPr>
          <p:cNvPr id="8" name="TextBox 7"/>
          <p:cNvSpPr txBox="1"/>
          <p:nvPr/>
        </p:nvSpPr>
        <p:spPr>
          <a:xfrm>
            <a:off x="6635119" y="2078667"/>
            <a:ext cx="2450286"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Georgia</a:t>
            </a:r>
          </a:p>
        </p:txBody>
      </p:sp>
      <p:sp>
        <p:nvSpPr>
          <p:cNvPr id="9" name="TextBox 8"/>
          <p:cNvSpPr txBox="1"/>
          <p:nvPr/>
        </p:nvSpPr>
        <p:spPr>
          <a:xfrm>
            <a:off x="4465407" y="762001"/>
            <a:ext cx="268676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Rex agreement</a:t>
            </a:r>
          </a:p>
        </p:txBody>
      </p:sp>
      <p:sp>
        <p:nvSpPr>
          <p:cNvPr id="10" name="Down Arrow 9"/>
          <p:cNvSpPr/>
          <p:nvPr/>
        </p:nvSpPr>
        <p:spPr>
          <a:xfrm rot="3234912">
            <a:off x="8072650" y="3151286"/>
            <a:ext cx="6096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46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04800"/>
            <a:ext cx="9144000" cy="6017006"/>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Slide Number Placeholder 4"/>
          <p:cNvSpPr>
            <a:spLocks noGrp="1"/>
          </p:cNvSpPr>
          <p:nvPr>
            <p:ph type="sldNum" sz="quarter" idx="12"/>
          </p:nvPr>
        </p:nvSpPr>
        <p:spPr/>
        <p:txBody>
          <a:bodyPr/>
          <a:lstStyle/>
          <a:p>
            <a:fld id="{2ED6BB4D-ABBA-48E3-9A8A-2772AF4991B3}" type="slidenum">
              <a:rPr lang="en-US" smtClean="0"/>
              <a:t>18</a:t>
            </a:fld>
            <a:endParaRPr lang="en-US" dirty="0"/>
          </a:p>
        </p:txBody>
      </p:sp>
      <p:sp>
        <p:nvSpPr>
          <p:cNvPr id="6" name="TextBox 5"/>
          <p:cNvSpPr txBox="1"/>
          <p:nvPr/>
        </p:nvSpPr>
        <p:spPr>
          <a:xfrm>
            <a:off x="2596520" y="2082226"/>
            <a:ext cx="273748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California</a:t>
            </a:r>
          </a:p>
        </p:txBody>
      </p:sp>
      <p:sp>
        <p:nvSpPr>
          <p:cNvPr id="7" name="TextBox 6"/>
          <p:cNvSpPr txBox="1"/>
          <p:nvPr/>
        </p:nvSpPr>
        <p:spPr>
          <a:xfrm>
            <a:off x="6635119" y="2078667"/>
            <a:ext cx="2450286"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From Georgia</a:t>
            </a:r>
          </a:p>
        </p:txBody>
      </p:sp>
      <p:sp>
        <p:nvSpPr>
          <p:cNvPr id="8" name="TextBox 7"/>
          <p:cNvSpPr txBox="1"/>
          <p:nvPr/>
        </p:nvSpPr>
        <p:spPr>
          <a:xfrm>
            <a:off x="4495801" y="762001"/>
            <a:ext cx="2611421" cy="584775"/>
          </a:xfrm>
          <a:prstGeom prst="rect">
            <a:avLst/>
          </a:prstGeom>
          <a:solidFill>
            <a:schemeClr val="bg1"/>
          </a:solidFill>
          <a:ln w="38100">
            <a:solidFill>
              <a:srgbClr val="C00000"/>
            </a:solidFill>
          </a:ln>
        </p:spPr>
        <p:txBody>
          <a:bodyPr wrap="none" rtlCol="0">
            <a:spAutoFit/>
          </a:bodyPr>
          <a:lstStyle/>
          <a:p>
            <a:r>
              <a:rPr lang="en-US" sz="3200" dirty="0">
                <a:effectLst>
                  <a:outerShdw blurRad="38100" dist="38100" dir="2700000" algn="tl">
                    <a:srgbClr val="000000">
                      <a:alpha val="43137"/>
                    </a:srgbClr>
                  </a:outerShdw>
                </a:effectLst>
              </a:rPr>
              <a:t>Proposition 39</a:t>
            </a:r>
          </a:p>
        </p:txBody>
      </p:sp>
      <p:sp>
        <p:nvSpPr>
          <p:cNvPr id="9" name="Down Arrow 8"/>
          <p:cNvSpPr/>
          <p:nvPr/>
        </p:nvSpPr>
        <p:spPr>
          <a:xfrm rot="14173124">
            <a:off x="4117660" y="2895599"/>
            <a:ext cx="609600" cy="1066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886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Personalization/Inconsistencies</a:t>
            </a:r>
          </a:p>
        </p:txBody>
      </p:sp>
      <p:sp>
        <p:nvSpPr>
          <p:cNvPr id="3" name="Content Placeholder 2"/>
          <p:cNvSpPr>
            <a:spLocks noGrp="1"/>
          </p:cNvSpPr>
          <p:nvPr>
            <p:ph idx="1"/>
          </p:nvPr>
        </p:nvSpPr>
        <p:spPr/>
        <p:txBody>
          <a:bodyPr>
            <a:normAutofit/>
          </a:bodyPr>
          <a:lstStyle/>
          <a:p>
            <a:r>
              <a:rPr lang="en-US" sz="3600" dirty="0"/>
              <a:t>Can we expose search inconsistencies?</a:t>
            </a:r>
          </a:p>
          <a:p>
            <a:endParaRPr lang="en-US" sz="3600" dirty="0"/>
          </a:p>
          <a:p>
            <a:r>
              <a:rPr lang="en-US" sz="3600" dirty="0"/>
              <a:t> What is the nature of inconsistencies?</a:t>
            </a:r>
          </a:p>
        </p:txBody>
      </p:sp>
      <p:sp>
        <p:nvSpPr>
          <p:cNvPr id="6" name="Slide Number Placeholder 5"/>
          <p:cNvSpPr>
            <a:spLocks noGrp="1"/>
          </p:cNvSpPr>
          <p:nvPr>
            <p:ph type="sldNum" sz="quarter" idx="12"/>
          </p:nvPr>
        </p:nvSpPr>
        <p:spPr/>
        <p:txBody>
          <a:bodyPr/>
          <a:lstStyle/>
          <a:p>
            <a:fld id="{2ED6BB4D-ABBA-48E3-9A8A-2772AF4991B3}" type="slidenum">
              <a:rPr lang="en-US" smtClean="0"/>
              <a:t>19</a:t>
            </a:fld>
            <a:endParaRPr lang="en-US" dirty="0"/>
          </a:p>
        </p:txBody>
      </p:sp>
    </p:spTree>
    <p:extLst>
      <p:ext uri="{BB962C8B-B14F-4D97-AF65-F5344CB8AC3E}">
        <p14:creationId xmlns:p14="http://schemas.microsoft.com/office/powerpoint/2010/main" val="216480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7.1: Content Moderation at Scale (Imperfect Solutions)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909906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50000"/>
          </a:blip>
          <a:stretch>
            <a:fillRect/>
          </a:stretch>
        </p:blipFill>
        <p:spPr>
          <a:xfrm>
            <a:off x="1790700" y="1397000"/>
            <a:ext cx="6743700" cy="5080000"/>
          </a:xfrm>
          <a:prstGeom prst="rect">
            <a:avLst/>
          </a:prstGeom>
        </p:spPr>
      </p:pic>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pic>
        <p:nvPicPr>
          <p:cNvPr id="6" name="Picture 5"/>
          <p:cNvPicPr>
            <a:picLocks noChangeAspect="1"/>
          </p:cNvPicPr>
          <p:nvPr/>
        </p:nvPicPr>
        <p:blipFill>
          <a:blip r:embed="rId4"/>
          <a:stretch>
            <a:fillRect/>
          </a:stretch>
        </p:blipFill>
        <p:spPr>
          <a:xfrm>
            <a:off x="1524000" y="1019490"/>
            <a:ext cx="9144000" cy="542636"/>
          </a:xfrm>
          <a:prstGeom prst="rect">
            <a:avLst/>
          </a:prstGeom>
        </p:spPr>
      </p:pic>
      <p:pic>
        <p:nvPicPr>
          <p:cNvPr id="7" name="Picture 6"/>
          <p:cNvPicPr>
            <a:picLocks noChangeAspect="1"/>
          </p:cNvPicPr>
          <p:nvPr/>
        </p:nvPicPr>
        <p:blipFill>
          <a:blip r:embed="rId5"/>
          <a:stretch>
            <a:fillRect/>
          </a:stretch>
        </p:blipFill>
        <p:spPr>
          <a:xfrm>
            <a:off x="4913119" y="1562127"/>
            <a:ext cx="5126733" cy="4509417"/>
          </a:xfrm>
          <a:prstGeom prst="rect">
            <a:avLst/>
          </a:prstGeom>
        </p:spPr>
      </p:pic>
      <p:pic>
        <p:nvPicPr>
          <p:cNvPr id="9" name="Picture 8"/>
          <p:cNvPicPr>
            <a:picLocks noChangeAspect="1"/>
          </p:cNvPicPr>
          <p:nvPr/>
        </p:nvPicPr>
        <p:blipFill>
          <a:blip r:embed="rId6"/>
          <a:stretch>
            <a:fillRect/>
          </a:stretch>
        </p:blipFill>
        <p:spPr>
          <a:xfrm>
            <a:off x="4893541" y="1816056"/>
            <a:ext cx="1345795" cy="1129314"/>
          </a:xfrm>
          <a:prstGeom prst="rect">
            <a:avLst/>
          </a:prstGeom>
        </p:spPr>
      </p:pic>
      <p:sp>
        <p:nvSpPr>
          <p:cNvPr id="10" name="TextBox 9"/>
          <p:cNvSpPr txBox="1"/>
          <p:nvPr/>
        </p:nvSpPr>
        <p:spPr>
          <a:xfrm>
            <a:off x="3319995" y="6165342"/>
            <a:ext cx="6117621" cy="40011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2000" dirty="0"/>
              <a:t>http://</a:t>
            </a:r>
            <a:r>
              <a:rPr lang="en-US" sz="2000" dirty="0" err="1"/>
              <a:t>bobble.gtisc.gatech.edu</a:t>
            </a:r>
            <a:r>
              <a:rPr lang="en-US" sz="2000" dirty="0"/>
              <a:t>/</a:t>
            </a:r>
          </a:p>
        </p:txBody>
      </p:sp>
      <p:sp>
        <p:nvSpPr>
          <p:cNvPr id="11" name="TextBox 10"/>
          <p:cNvSpPr txBox="1"/>
          <p:nvPr/>
        </p:nvSpPr>
        <p:spPr>
          <a:xfrm>
            <a:off x="2042675" y="4820392"/>
            <a:ext cx="2245038"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dirty="0"/>
              <a:t>Things you didn’t see!</a:t>
            </a:r>
          </a:p>
        </p:txBody>
      </p:sp>
      <p:cxnSp>
        <p:nvCxnSpPr>
          <p:cNvPr id="12" name="Straight Arrow Connector 11"/>
          <p:cNvCxnSpPr/>
          <p:nvPr/>
        </p:nvCxnSpPr>
        <p:spPr>
          <a:xfrm flipV="1">
            <a:off x="4485426" y="4671269"/>
            <a:ext cx="642637" cy="307601"/>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
        <p:nvSpPr>
          <p:cNvPr id="13" name="Title 1"/>
          <p:cNvSpPr txBox="1">
            <a:spLocks/>
          </p:cNvSpPr>
          <p:nvPr/>
        </p:nvSpPr>
        <p:spPr>
          <a:xfrm>
            <a:off x="674616" y="207101"/>
            <a:ext cx="8763000" cy="1143000"/>
          </a:xfrm>
          <a:prstGeom prst="rect">
            <a:avLst/>
          </a:prstGeom>
        </p:spPr>
        <p:txBody>
          <a:bodyPr/>
          <a:lstStyle>
            <a:lvl1pPr algn="l" rtl="0" eaLnBrk="0" fontAlgn="base" hangingPunct="0">
              <a:spcBef>
                <a:spcPct val="0"/>
              </a:spcBef>
              <a:spcAft>
                <a:spcPct val="0"/>
              </a:spcAft>
              <a:defRPr sz="4000" b="1">
                <a:solidFill>
                  <a:srgbClr val="FF0000"/>
                </a:solidFill>
                <a:latin typeface="+mj-lt"/>
                <a:ea typeface="ＭＳ Ｐゴシック" charset="-128"/>
                <a:cs typeface="ＭＳ Ｐゴシック" charset="-128"/>
              </a:defRPr>
            </a:lvl1pPr>
            <a:lvl2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2pPr>
            <a:lvl3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3pPr>
            <a:lvl4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4pPr>
            <a:lvl5pPr algn="l" rtl="0" eaLnBrk="0" fontAlgn="base" hangingPunct="0">
              <a:spcBef>
                <a:spcPct val="0"/>
              </a:spcBef>
              <a:spcAft>
                <a:spcPct val="0"/>
              </a:spcAft>
              <a:defRPr sz="4000" b="1">
                <a:solidFill>
                  <a:srgbClr val="FF0000"/>
                </a:solidFill>
                <a:latin typeface="Arial" charset="0"/>
                <a:ea typeface="ＭＳ Ｐゴシック" charset="-128"/>
                <a:cs typeface="ＭＳ Ｐゴシック" charset="-128"/>
              </a:defRPr>
            </a:lvl5pPr>
            <a:lvl6pPr marL="457200" algn="l" rtl="0" fontAlgn="base">
              <a:spcBef>
                <a:spcPct val="0"/>
              </a:spcBef>
              <a:spcAft>
                <a:spcPct val="0"/>
              </a:spcAft>
              <a:defRPr sz="4000" b="1">
                <a:solidFill>
                  <a:srgbClr val="FF0000"/>
                </a:solidFill>
                <a:latin typeface="Arial" charset="0"/>
              </a:defRPr>
            </a:lvl6pPr>
            <a:lvl7pPr marL="914400" algn="l" rtl="0" fontAlgn="base">
              <a:spcBef>
                <a:spcPct val="0"/>
              </a:spcBef>
              <a:spcAft>
                <a:spcPct val="0"/>
              </a:spcAft>
              <a:defRPr sz="4000" b="1">
                <a:solidFill>
                  <a:srgbClr val="FF0000"/>
                </a:solidFill>
                <a:latin typeface="Arial" charset="0"/>
              </a:defRPr>
            </a:lvl7pPr>
            <a:lvl8pPr marL="1371600" algn="l" rtl="0" fontAlgn="base">
              <a:spcBef>
                <a:spcPct val="0"/>
              </a:spcBef>
              <a:spcAft>
                <a:spcPct val="0"/>
              </a:spcAft>
              <a:defRPr sz="4000" b="1">
                <a:solidFill>
                  <a:srgbClr val="FF0000"/>
                </a:solidFill>
                <a:latin typeface="Arial" charset="0"/>
              </a:defRPr>
            </a:lvl8pPr>
            <a:lvl9pPr marL="1828800" algn="l" rtl="0" fontAlgn="base">
              <a:spcBef>
                <a:spcPct val="0"/>
              </a:spcBef>
              <a:spcAft>
                <a:spcPct val="0"/>
              </a:spcAft>
              <a:defRPr sz="4000" b="1">
                <a:solidFill>
                  <a:srgbClr val="FF0000"/>
                </a:solidFill>
                <a:latin typeface="Arial" charset="0"/>
              </a:defRPr>
            </a:lvl9pPr>
          </a:lstStyle>
          <a:p>
            <a:r>
              <a:rPr lang="en-US" dirty="0">
                <a:solidFill>
                  <a:schemeClr val="tx1"/>
                </a:solidFill>
              </a:rPr>
              <a:t>Bobble: Measuring the Filter Bubble</a:t>
            </a:r>
          </a:p>
        </p:txBody>
      </p:sp>
    </p:spTree>
    <p:extLst>
      <p:ext uri="{BB962C8B-B14F-4D97-AF65-F5344CB8AC3E}">
        <p14:creationId xmlns:p14="http://schemas.microsoft.com/office/powerpoint/2010/main" val="399660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376" y="304018"/>
            <a:ext cx="8991600" cy="1143000"/>
          </a:xfrm>
        </p:spPr>
        <p:txBody>
          <a:bodyPr/>
          <a:lstStyle/>
          <a:p>
            <a:r>
              <a:rPr lang="en-US" dirty="0"/>
              <a:t>Detecting Inconsistent Results</a:t>
            </a:r>
          </a:p>
        </p:txBody>
      </p:sp>
      <p:sp>
        <p:nvSpPr>
          <p:cNvPr id="3" name="Content Placeholder 2"/>
          <p:cNvSpPr>
            <a:spLocks noGrp="1"/>
          </p:cNvSpPr>
          <p:nvPr>
            <p:ph idx="1"/>
          </p:nvPr>
        </p:nvSpPr>
        <p:spPr>
          <a:xfrm>
            <a:off x="1981200" y="1381721"/>
            <a:ext cx="8229600" cy="4525963"/>
          </a:xfrm>
        </p:spPr>
        <p:txBody>
          <a:bodyPr/>
          <a:lstStyle/>
          <a:p>
            <a:r>
              <a:rPr lang="en-US" dirty="0"/>
              <a:t>Execute user query</a:t>
            </a:r>
          </a:p>
          <a:p>
            <a:pPr lvl="1"/>
            <a:r>
              <a:rPr lang="en-US" dirty="0"/>
              <a:t>From a variety of different vantage points</a:t>
            </a:r>
          </a:p>
          <a:p>
            <a:pPr lvl="1"/>
            <a:r>
              <a:rPr lang="en-US" dirty="0"/>
              <a:t>As different users</a:t>
            </a:r>
          </a:p>
          <a:p>
            <a:pPr lvl="1"/>
            <a:r>
              <a:rPr lang="en-US" dirty="0"/>
              <a:t>With different history (e.g., cookies)</a:t>
            </a:r>
          </a:p>
          <a:p>
            <a:pPr lvl="1"/>
            <a:endParaRPr lang="en-US" dirty="0"/>
          </a:p>
          <a:p>
            <a:r>
              <a:rPr lang="en-US" dirty="0"/>
              <a:t>Compare differences in results across different vantage points</a:t>
            </a:r>
          </a:p>
          <a:p>
            <a:pPr lvl="1"/>
            <a:r>
              <a:rPr lang="en-US" dirty="0"/>
              <a:t>What shows up on the first page?</a:t>
            </a:r>
          </a:p>
          <a:p>
            <a:pPr lvl="1"/>
            <a:r>
              <a:rPr lang="en-US" dirty="0"/>
              <a:t>Where does it show up?</a:t>
            </a:r>
          </a:p>
          <a:p>
            <a:pPr lvl="1"/>
            <a:r>
              <a:rPr lang="en-US" dirty="0"/>
              <a:t>When it doesn’t appear, what are the possible explanations?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21</a:t>
            </a:fld>
            <a:endParaRPr lang="en-US"/>
          </a:p>
        </p:txBody>
      </p:sp>
    </p:spTree>
    <p:extLst>
      <p:ext uri="{BB962C8B-B14F-4D97-AF65-F5344CB8AC3E}">
        <p14:creationId xmlns:p14="http://schemas.microsoft.com/office/powerpoint/2010/main" val="146619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Experiment</a:t>
            </a:r>
          </a:p>
        </p:txBody>
      </p:sp>
      <p:sp>
        <p:nvSpPr>
          <p:cNvPr id="3" name="Content Placeholder 2"/>
          <p:cNvSpPr>
            <a:spLocks noGrp="1"/>
          </p:cNvSpPr>
          <p:nvPr>
            <p:ph idx="1"/>
          </p:nvPr>
        </p:nvSpPr>
        <p:spPr>
          <a:xfrm>
            <a:off x="1068309" y="1600201"/>
            <a:ext cx="9447291" cy="4525963"/>
          </a:xfrm>
        </p:spPr>
        <p:txBody>
          <a:bodyPr>
            <a:normAutofit/>
          </a:bodyPr>
          <a:lstStyle/>
          <a:p>
            <a:r>
              <a:rPr lang="en-US" dirty="0"/>
              <a:t>Browser plugin, Bobble (</a:t>
            </a:r>
            <a:r>
              <a:rPr lang="en-US" dirty="0">
                <a:hlinkClick r:id="rId3"/>
              </a:rPr>
              <a:t>http://bobble.gtisc.gatech.edu/</a:t>
            </a:r>
            <a:r>
              <a:rPr lang="en-US" dirty="0"/>
              <a:t>)</a:t>
            </a:r>
          </a:p>
          <a:p>
            <a:pPr lvl="1"/>
            <a:r>
              <a:rPr lang="en-US" dirty="0"/>
              <a:t>allows users to see how the search results that Google returns to </a:t>
            </a:r>
            <a:r>
              <a:rPr lang="en-US" dirty="0" err="1"/>
              <a:t>thediffers</a:t>
            </a:r>
            <a:r>
              <a:rPr lang="en-US" dirty="0"/>
              <a:t> from the results that would be returned to other users distributed around the world</a:t>
            </a:r>
          </a:p>
          <a:p>
            <a:endParaRPr lang="en-US" dirty="0"/>
          </a:p>
          <a:p>
            <a:r>
              <a:rPr lang="en-US" dirty="0"/>
              <a:t>Collect the user’s search query and results</a:t>
            </a:r>
          </a:p>
          <a:p>
            <a:endParaRPr lang="en-US" dirty="0"/>
          </a:p>
          <a:p>
            <a:r>
              <a:rPr lang="en-US" dirty="0"/>
              <a:t>Study how users’ Google search results vary based on their geographic locations and past search histories (</a:t>
            </a:r>
            <a:r>
              <a:rPr lang="en-US" b="1" dirty="0">
                <a:solidFill>
                  <a:srgbClr val="FF0000"/>
                </a:solidFill>
              </a:rPr>
              <a:t>user profile</a:t>
            </a:r>
            <a:r>
              <a:rPr lang="en-US" dirty="0"/>
              <a:t>)</a:t>
            </a:r>
          </a:p>
        </p:txBody>
      </p:sp>
      <p:sp>
        <p:nvSpPr>
          <p:cNvPr id="6" name="Slide Number Placeholder 5"/>
          <p:cNvSpPr>
            <a:spLocks noGrp="1"/>
          </p:cNvSpPr>
          <p:nvPr>
            <p:ph type="sldNum" sz="quarter" idx="12"/>
          </p:nvPr>
        </p:nvSpPr>
        <p:spPr/>
        <p:txBody>
          <a:bodyPr/>
          <a:lstStyle/>
          <a:p>
            <a:fld id="{2ED6BB4D-ABBA-48E3-9A8A-2772AF4991B3}" type="slidenum">
              <a:rPr lang="en-US" smtClean="0"/>
              <a:t>22</a:t>
            </a:fld>
            <a:endParaRPr lang="en-US"/>
          </a:p>
        </p:txBody>
      </p:sp>
    </p:spTree>
    <p:extLst>
      <p:ext uri="{BB962C8B-B14F-4D97-AF65-F5344CB8AC3E}">
        <p14:creationId xmlns:p14="http://schemas.microsoft.com/office/powerpoint/2010/main" val="2574254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t>
            </a:r>
            <a:r>
              <a:rPr lang="en-US" dirty="0" err="1"/>
              <a:t>Archictecture</a:t>
            </a:r>
            <a:endParaRPr lang="en-US" dirty="0"/>
          </a:p>
        </p:txBody>
      </p:sp>
      <p:pic>
        <p:nvPicPr>
          <p:cNvPr id="1028" name="Picture 4" descr="http://www.tophostgames.com/wp-content/uploads/2013/09/computer-user-iconibm-lotus-symphony---gallery--user-icon-in-blue-otgtdhuj.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835254"/>
            <a:ext cx="1462202" cy="1181100"/>
          </a:xfrm>
          <a:prstGeom prst="rect">
            <a:avLst/>
          </a:prstGeom>
          <a:noFill/>
          <a:extLst>
            <a:ext uri="{909E8E84-426E-40dd-AFC4-6F175D3DCCD1}">
              <a14:hiddenFill xmlns="" xmlns:a14="http://schemas.microsoft.com/office/drawing/2010/main">
                <a:solidFill>
                  <a:srgbClr val="FFFFFF"/>
                </a:solidFill>
              </a14:hiddenFill>
            </a:ext>
          </a:extLst>
        </p:spPr>
      </p:pic>
      <p:pic>
        <p:nvPicPr>
          <p:cNvPr id="1034" name="Picture 10" descr="http://icons.iconarchive.com/icons/visualpharm/icons8-metro-style/512/It-Infrastructure-Server-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1551" y="4633244"/>
            <a:ext cx="1084119" cy="1084119"/>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http://api.ning.com/files/58v-ee3J3CKynDP9SP5XWVzvdxL772zI2e2L4c7c8D6Ngtj8lHlRwqORTjPaxBcqCWvIW36Sjw*ZaU9Hhq5G0Kvl-kUR3LS8/google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1460884"/>
            <a:ext cx="2057400" cy="857250"/>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http://www.gmkfreelogos.com/logos/P/img/PlanetLab.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6452" y="3071105"/>
            <a:ext cx="1905000" cy="1905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21848" y="1654154"/>
            <a:ext cx="1379352" cy="1266826"/>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74248" y="1806554"/>
            <a:ext cx="1379352" cy="1266826"/>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26648" y="1958954"/>
            <a:ext cx="1379352" cy="1266826"/>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79048" y="2111354"/>
            <a:ext cx="1379352" cy="1266826"/>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0" descr="http://forum.fibaro.com/files/large_sl1000_servers_icon_12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31448" y="2263754"/>
            <a:ext cx="1379352" cy="126682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7" name="Straight Arrow Connector 6"/>
          <p:cNvCxnSpPr/>
          <p:nvPr/>
        </p:nvCxnSpPr>
        <p:spPr>
          <a:xfrm flipV="1">
            <a:off x="3291002" y="1882754"/>
            <a:ext cx="1108210" cy="1231496"/>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1002" y="4067156"/>
            <a:ext cx="1585798" cy="1168398"/>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8748857">
            <a:off x="2721303" y="1969990"/>
            <a:ext cx="1696490" cy="461665"/>
          </a:xfrm>
          <a:prstGeom prst="rect">
            <a:avLst/>
          </a:prstGeom>
          <a:noFill/>
        </p:spPr>
        <p:txBody>
          <a:bodyPr wrap="none" rtlCol="0">
            <a:spAutoFit/>
          </a:bodyPr>
          <a:lstStyle/>
          <a:p>
            <a:r>
              <a:rPr lang="en-US" sz="2400" dirty="0"/>
              <a:t>Search term</a:t>
            </a:r>
          </a:p>
        </p:txBody>
      </p:sp>
      <p:sp>
        <p:nvSpPr>
          <p:cNvPr id="26" name="TextBox 25"/>
          <p:cNvSpPr txBox="1"/>
          <p:nvPr/>
        </p:nvSpPr>
        <p:spPr>
          <a:xfrm rot="2197508">
            <a:off x="3408283" y="4079601"/>
            <a:ext cx="1696490" cy="461665"/>
          </a:xfrm>
          <a:prstGeom prst="rect">
            <a:avLst/>
          </a:prstGeom>
          <a:noFill/>
        </p:spPr>
        <p:txBody>
          <a:bodyPr wrap="none" rtlCol="0">
            <a:spAutoFit/>
          </a:bodyPr>
          <a:lstStyle/>
          <a:p>
            <a:r>
              <a:rPr lang="en-US" sz="2400" dirty="0"/>
              <a:t>Search term</a:t>
            </a:r>
          </a:p>
        </p:txBody>
      </p:sp>
      <p:cxnSp>
        <p:nvCxnSpPr>
          <p:cNvPr id="27" name="Straight Arrow Connector 26"/>
          <p:cNvCxnSpPr/>
          <p:nvPr/>
        </p:nvCxnSpPr>
        <p:spPr>
          <a:xfrm flipV="1">
            <a:off x="6624338" y="4335531"/>
            <a:ext cx="1749911" cy="680192"/>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6705600" y="1882755"/>
            <a:ext cx="1447800" cy="304801"/>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rot="20274335">
            <a:off x="6356176" y="4251956"/>
            <a:ext cx="1696490" cy="461665"/>
          </a:xfrm>
          <a:prstGeom prst="rect">
            <a:avLst/>
          </a:prstGeom>
          <a:noFill/>
        </p:spPr>
        <p:txBody>
          <a:bodyPr wrap="none" rtlCol="0">
            <a:spAutoFit/>
          </a:bodyPr>
          <a:lstStyle/>
          <a:p>
            <a:r>
              <a:rPr lang="en-US" sz="2400" dirty="0"/>
              <a:t>Search term</a:t>
            </a:r>
          </a:p>
        </p:txBody>
      </p:sp>
      <p:sp>
        <p:nvSpPr>
          <p:cNvPr id="38" name="TextBox 37"/>
          <p:cNvSpPr txBox="1"/>
          <p:nvPr/>
        </p:nvSpPr>
        <p:spPr>
          <a:xfrm rot="683830">
            <a:off x="6653225" y="1436392"/>
            <a:ext cx="1696490" cy="461665"/>
          </a:xfrm>
          <a:prstGeom prst="rect">
            <a:avLst/>
          </a:prstGeom>
          <a:noFill/>
        </p:spPr>
        <p:txBody>
          <a:bodyPr wrap="none" rtlCol="0">
            <a:spAutoFit/>
          </a:bodyPr>
          <a:lstStyle/>
          <a:p>
            <a:r>
              <a:rPr lang="en-US" sz="2400" dirty="0"/>
              <a:t>Search term</a:t>
            </a:r>
          </a:p>
        </p:txBody>
      </p:sp>
      <p:cxnSp>
        <p:nvCxnSpPr>
          <p:cNvPr id="40" name="Straight Arrow Connector 39"/>
          <p:cNvCxnSpPr>
            <a:endCxn id="1028" idx="3"/>
          </p:cNvCxnSpPr>
          <p:nvPr/>
        </p:nvCxnSpPr>
        <p:spPr>
          <a:xfrm flipH="1">
            <a:off x="3443402" y="2232592"/>
            <a:ext cx="1132808" cy="119321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8748857">
            <a:off x="3437505" y="2770093"/>
            <a:ext cx="1923412" cy="461665"/>
          </a:xfrm>
          <a:prstGeom prst="rect">
            <a:avLst/>
          </a:prstGeom>
          <a:noFill/>
        </p:spPr>
        <p:txBody>
          <a:bodyPr wrap="none" rtlCol="0">
            <a:spAutoFit/>
          </a:bodyPr>
          <a:lstStyle/>
          <a:p>
            <a:r>
              <a:rPr lang="en-US" sz="2400" dirty="0"/>
              <a:t>Search results</a:t>
            </a:r>
          </a:p>
        </p:txBody>
      </p:sp>
      <p:sp>
        <p:nvSpPr>
          <p:cNvPr id="48" name="TextBox 47"/>
          <p:cNvSpPr txBox="1"/>
          <p:nvPr/>
        </p:nvSpPr>
        <p:spPr>
          <a:xfrm>
            <a:off x="4717254" y="5710536"/>
            <a:ext cx="1933414" cy="461665"/>
          </a:xfrm>
          <a:prstGeom prst="rect">
            <a:avLst/>
          </a:prstGeom>
          <a:noFill/>
        </p:spPr>
        <p:txBody>
          <a:bodyPr wrap="none" rtlCol="0">
            <a:spAutoFit/>
          </a:bodyPr>
          <a:lstStyle/>
          <a:p>
            <a:r>
              <a:rPr lang="en-US" sz="2400" dirty="0"/>
              <a:t>Bobble Server</a:t>
            </a:r>
          </a:p>
        </p:txBody>
      </p:sp>
      <p:cxnSp>
        <p:nvCxnSpPr>
          <p:cNvPr id="51" name="Straight Arrow Connector 50"/>
          <p:cNvCxnSpPr/>
          <p:nvPr/>
        </p:nvCxnSpPr>
        <p:spPr>
          <a:xfrm flipH="1" flipV="1">
            <a:off x="3138096" y="4459190"/>
            <a:ext cx="1510104" cy="1081165"/>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189749">
            <a:off x="2699887" y="5009167"/>
            <a:ext cx="1923412" cy="461665"/>
          </a:xfrm>
          <a:prstGeom prst="rect">
            <a:avLst/>
          </a:prstGeom>
          <a:noFill/>
        </p:spPr>
        <p:txBody>
          <a:bodyPr wrap="none" rtlCol="0">
            <a:spAutoFit/>
          </a:bodyPr>
          <a:lstStyle/>
          <a:p>
            <a:r>
              <a:rPr lang="en-US" sz="2400" dirty="0"/>
              <a:t>Search results</a:t>
            </a:r>
          </a:p>
        </p:txBody>
      </p:sp>
      <p:cxnSp>
        <p:nvCxnSpPr>
          <p:cNvPr id="55" name="Straight Arrow Connector 54"/>
          <p:cNvCxnSpPr/>
          <p:nvPr/>
        </p:nvCxnSpPr>
        <p:spPr>
          <a:xfrm flipH="1">
            <a:off x="6705601" y="4675627"/>
            <a:ext cx="1743265" cy="683872"/>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20274335">
            <a:off x="6844095" y="5040127"/>
            <a:ext cx="1923412" cy="461665"/>
          </a:xfrm>
          <a:prstGeom prst="rect">
            <a:avLst/>
          </a:prstGeom>
          <a:noFill/>
        </p:spPr>
        <p:txBody>
          <a:bodyPr wrap="none" rtlCol="0">
            <a:spAutoFit/>
          </a:bodyPr>
          <a:lstStyle/>
          <a:p>
            <a:r>
              <a:rPr lang="en-US" sz="2400" dirty="0"/>
              <a:t>Search results</a:t>
            </a:r>
          </a:p>
        </p:txBody>
      </p:sp>
      <p:cxnSp>
        <p:nvCxnSpPr>
          <p:cNvPr id="60" name="Straight Arrow Connector 59"/>
          <p:cNvCxnSpPr/>
          <p:nvPr/>
        </p:nvCxnSpPr>
        <p:spPr>
          <a:xfrm>
            <a:off x="6673644" y="2187554"/>
            <a:ext cx="1403556" cy="307074"/>
          </a:xfrm>
          <a:prstGeom prst="straightConnector1">
            <a:avLst/>
          </a:prstGeom>
          <a:ln w="762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683830">
            <a:off x="6392427" y="2401021"/>
            <a:ext cx="1923412" cy="461665"/>
          </a:xfrm>
          <a:prstGeom prst="rect">
            <a:avLst/>
          </a:prstGeom>
          <a:noFill/>
        </p:spPr>
        <p:txBody>
          <a:bodyPr wrap="none" rtlCol="0">
            <a:spAutoFit/>
          </a:bodyPr>
          <a:lstStyle/>
          <a:p>
            <a:r>
              <a:rPr lang="en-US" sz="2400" dirty="0"/>
              <a:t>Search results</a:t>
            </a:r>
          </a:p>
        </p:txBody>
      </p:sp>
      <p:sp>
        <p:nvSpPr>
          <p:cNvPr id="65" name="TextBox 64"/>
          <p:cNvSpPr txBox="1"/>
          <p:nvPr/>
        </p:nvSpPr>
        <p:spPr>
          <a:xfrm>
            <a:off x="1600200" y="3935690"/>
            <a:ext cx="1709122" cy="461665"/>
          </a:xfrm>
          <a:prstGeom prst="rect">
            <a:avLst/>
          </a:prstGeom>
          <a:noFill/>
        </p:spPr>
        <p:txBody>
          <a:bodyPr wrap="none" rtlCol="0">
            <a:spAutoFit/>
          </a:bodyPr>
          <a:lstStyle/>
          <a:p>
            <a:r>
              <a:rPr lang="en-US" sz="2400" dirty="0"/>
              <a:t>Bobble User</a:t>
            </a:r>
          </a:p>
        </p:txBody>
      </p:sp>
      <p:sp>
        <p:nvSpPr>
          <p:cNvPr id="5" name="Slide Number Placeholder 4"/>
          <p:cNvSpPr>
            <a:spLocks noGrp="1"/>
          </p:cNvSpPr>
          <p:nvPr>
            <p:ph type="sldNum" sz="quarter" idx="12"/>
          </p:nvPr>
        </p:nvSpPr>
        <p:spPr/>
        <p:txBody>
          <a:bodyPr/>
          <a:lstStyle/>
          <a:p>
            <a:fld id="{2ED6BB4D-ABBA-48E3-9A8A-2772AF4991B3}" type="slidenum">
              <a:rPr lang="en-US" smtClean="0"/>
              <a:t>23</a:t>
            </a:fld>
            <a:endParaRPr lang="en-US"/>
          </a:p>
        </p:txBody>
      </p:sp>
      <p:sp>
        <p:nvSpPr>
          <p:cNvPr id="6" name="Down Arrow 5"/>
          <p:cNvSpPr/>
          <p:nvPr/>
        </p:nvSpPr>
        <p:spPr>
          <a:xfrm>
            <a:off x="2133600" y="1958955"/>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own Arrow 33"/>
          <p:cNvSpPr/>
          <p:nvPr/>
        </p:nvSpPr>
        <p:spPr>
          <a:xfrm>
            <a:off x="5337536" y="3542783"/>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own Arrow 34"/>
          <p:cNvSpPr/>
          <p:nvPr/>
        </p:nvSpPr>
        <p:spPr>
          <a:xfrm>
            <a:off x="9213150" y="881411"/>
            <a:ext cx="692850" cy="78581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46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34"/>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3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par>
                                <p:cTn id="33" presetID="53" presetClass="entr" presetSubtype="16"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p:cTn id="45" dur="500" fill="hold"/>
                                        <p:tgtEl>
                                          <p:spTgt spid="10"/>
                                        </p:tgtEl>
                                        <p:attrNameLst>
                                          <p:attrName>ppt_w</p:attrName>
                                        </p:attrNameLst>
                                      </p:cBhvr>
                                      <p:tavLst>
                                        <p:tav tm="0">
                                          <p:val>
                                            <p:fltVal val="0"/>
                                          </p:val>
                                        </p:tav>
                                        <p:tav tm="100000">
                                          <p:val>
                                            <p:strVal val="#ppt_w"/>
                                          </p:val>
                                        </p:tav>
                                      </p:tavLst>
                                    </p:anim>
                                    <p:anim calcmode="lin" valueType="num">
                                      <p:cBhvr>
                                        <p:cTn id="46" dur="500" fill="hold"/>
                                        <p:tgtEl>
                                          <p:spTgt spid="10"/>
                                        </p:tgtEl>
                                        <p:attrNameLst>
                                          <p:attrName>ppt_h</p:attrName>
                                        </p:attrNameLst>
                                      </p:cBhvr>
                                      <p:tavLst>
                                        <p:tav tm="0">
                                          <p:val>
                                            <p:fltVal val="0"/>
                                          </p:val>
                                        </p:tav>
                                        <p:tav tm="100000">
                                          <p:val>
                                            <p:strVal val="#ppt_h"/>
                                          </p:val>
                                        </p:tav>
                                      </p:tavLst>
                                    </p:anim>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par>
                                <p:cTn id="55" presetID="53" presetClass="entr" presetSubtype="16"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p:cTn id="63" dur="500" fill="hold"/>
                                        <p:tgtEl>
                                          <p:spTgt spid="38"/>
                                        </p:tgtEl>
                                        <p:attrNameLst>
                                          <p:attrName>ppt_w</p:attrName>
                                        </p:attrNameLst>
                                      </p:cBhvr>
                                      <p:tavLst>
                                        <p:tav tm="0">
                                          <p:val>
                                            <p:fltVal val="0"/>
                                          </p:val>
                                        </p:tav>
                                        <p:tav tm="100000">
                                          <p:val>
                                            <p:strVal val="#ppt_w"/>
                                          </p:val>
                                        </p:tav>
                                      </p:tavLst>
                                    </p:anim>
                                    <p:anim calcmode="lin" valueType="num">
                                      <p:cBhvr>
                                        <p:cTn id="64" dur="500" fill="hold"/>
                                        <p:tgtEl>
                                          <p:spTgt spid="38"/>
                                        </p:tgtEl>
                                        <p:attrNameLst>
                                          <p:attrName>ppt_h</p:attrName>
                                        </p:attrNameLst>
                                      </p:cBhvr>
                                      <p:tavLst>
                                        <p:tav tm="0">
                                          <p:val>
                                            <p:fltVal val="0"/>
                                          </p:val>
                                        </p:tav>
                                        <p:tav tm="100000">
                                          <p:val>
                                            <p:strVal val="#ppt_h"/>
                                          </p:val>
                                        </p:tav>
                                      </p:tavLst>
                                    </p:anim>
                                    <p:animEffect transition="in" filter="fade">
                                      <p:cBhvr>
                                        <p:cTn id="65" dur="500"/>
                                        <p:tgtEl>
                                          <p:spTgt spid="38"/>
                                        </p:tgtEl>
                                      </p:cBhvr>
                                    </p:animEffect>
                                  </p:childTnLst>
                                </p:cTn>
                              </p:par>
                              <p:par>
                                <p:cTn id="66" presetID="53" presetClass="entr" presetSubtype="16"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16"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 calcmode="lin" valueType="num">
                                      <p:cBhvr>
                                        <p:cTn id="75" dur="500" fill="hold"/>
                                        <p:tgtEl>
                                          <p:spTgt spid="40"/>
                                        </p:tgtEl>
                                        <p:attrNameLst>
                                          <p:attrName>ppt_w</p:attrName>
                                        </p:attrNameLst>
                                      </p:cBhvr>
                                      <p:tavLst>
                                        <p:tav tm="0">
                                          <p:val>
                                            <p:fltVal val="0"/>
                                          </p:val>
                                        </p:tav>
                                        <p:tav tm="100000">
                                          <p:val>
                                            <p:strVal val="#ppt_w"/>
                                          </p:val>
                                        </p:tav>
                                      </p:tavLst>
                                    </p:anim>
                                    <p:anim calcmode="lin" valueType="num">
                                      <p:cBhvr>
                                        <p:cTn id="76" dur="500" fill="hold"/>
                                        <p:tgtEl>
                                          <p:spTgt spid="40"/>
                                        </p:tgtEl>
                                        <p:attrNameLst>
                                          <p:attrName>ppt_h</p:attrName>
                                        </p:attrNameLst>
                                      </p:cBhvr>
                                      <p:tavLst>
                                        <p:tav tm="0">
                                          <p:val>
                                            <p:fltVal val="0"/>
                                          </p:val>
                                        </p:tav>
                                        <p:tav tm="100000">
                                          <p:val>
                                            <p:strVal val="#ppt_h"/>
                                          </p:val>
                                        </p:tav>
                                      </p:tavLst>
                                    </p:anim>
                                    <p:animEffect transition="in" filter="fade">
                                      <p:cBhvr>
                                        <p:cTn id="77" dur="500"/>
                                        <p:tgtEl>
                                          <p:spTgt spid="40"/>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 calcmode="lin" valueType="num">
                                      <p:cBhvr>
                                        <p:cTn id="80" dur="500" fill="hold"/>
                                        <p:tgtEl>
                                          <p:spTgt spid="47"/>
                                        </p:tgtEl>
                                        <p:attrNameLst>
                                          <p:attrName>ppt_w</p:attrName>
                                        </p:attrNameLst>
                                      </p:cBhvr>
                                      <p:tavLst>
                                        <p:tav tm="0">
                                          <p:val>
                                            <p:fltVal val="0"/>
                                          </p:val>
                                        </p:tav>
                                        <p:tav tm="100000">
                                          <p:val>
                                            <p:strVal val="#ppt_w"/>
                                          </p:val>
                                        </p:tav>
                                      </p:tavLst>
                                    </p:anim>
                                    <p:anim calcmode="lin" valueType="num">
                                      <p:cBhvr>
                                        <p:cTn id="81" dur="500" fill="hold"/>
                                        <p:tgtEl>
                                          <p:spTgt spid="47"/>
                                        </p:tgtEl>
                                        <p:attrNameLst>
                                          <p:attrName>ppt_h</p:attrName>
                                        </p:attrNameLst>
                                      </p:cBhvr>
                                      <p:tavLst>
                                        <p:tav tm="0">
                                          <p:val>
                                            <p:fltVal val="0"/>
                                          </p:val>
                                        </p:tav>
                                        <p:tav tm="100000">
                                          <p:val>
                                            <p:strVal val="#ppt_h"/>
                                          </p:val>
                                        </p:tav>
                                      </p:tavLst>
                                    </p:anim>
                                    <p:animEffect transition="in" filter="fade">
                                      <p:cBhvr>
                                        <p:cTn id="82" dur="500"/>
                                        <p:tgtEl>
                                          <p:spTgt spid="47"/>
                                        </p:tgtEl>
                                      </p:cBhvr>
                                    </p:animEffect>
                                  </p:childTnLst>
                                </p:cTn>
                              </p:par>
                              <p:par>
                                <p:cTn id="83" presetID="53" presetClass="entr" presetSubtype="16" fill="hold" nodeType="withEffect">
                                  <p:stCondLst>
                                    <p:cond delay="0"/>
                                  </p:stCondLst>
                                  <p:childTnLst>
                                    <p:set>
                                      <p:cBhvr>
                                        <p:cTn id="84" dur="1" fill="hold">
                                          <p:stCondLst>
                                            <p:cond delay="0"/>
                                          </p:stCondLst>
                                        </p:cTn>
                                        <p:tgtEl>
                                          <p:spTgt spid="60"/>
                                        </p:tgtEl>
                                        <p:attrNameLst>
                                          <p:attrName>style.visibility</p:attrName>
                                        </p:attrNameLst>
                                      </p:cBhvr>
                                      <p:to>
                                        <p:strVal val="visible"/>
                                      </p:to>
                                    </p:set>
                                    <p:anim calcmode="lin" valueType="num">
                                      <p:cBhvr>
                                        <p:cTn id="85" dur="500" fill="hold"/>
                                        <p:tgtEl>
                                          <p:spTgt spid="60"/>
                                        </p:tgtEl>
                                        <p:attrNameLst>
                                          <p:attrName>ppt_w</p:attrName>
                                        </p:attrNameLst>
                                      </p:cBhvr>
                                      <p:tavLst>
                                        <p:tav tm="0">
                                          <p:val>
                                            <p:fltVal val="0"/>
                                          </p:val>
                                        </p:tav>
                                        <p:tav tm="100000">
                                          <p:val>
                                            <p:strVal val="#ppt_w"/>
                                          </p:val>
                                        </p:tav>
                                      </p:tavLst>
                                    </p:anim>
                                    <p:anim calcmode="lin" valueType="num">
                                      <p:cBhvr>
                                        <p:cTn id="86" dur="500" fill="hold"/>
                                        <p:tgtEl>
                                          <p:spTgt spid="60"/>
                                        </p:tgtEl>
                                        <p:attrNameLst>
                                          <p:attrName>ppt_h</p:attrName>
                                        </p:attrNameLst>
                                      </p:cBhvr>
                                      <p:tavLst>
                                        <p:tav tm="0">
                                          <p:val>
                                            <p:fltVal val="0"/>
                                          </p:val>
                                        </p:tav>
                                        <p:tav tm="100000">
                                          <p:val>
                                            <p:strVal val="#ppt_h"/>
                                          </p:val>
                                        </p:tav>
                                      </p:tavLst>
                                    </p:anim>
                                    <p:animEffect transition="in" filter="fade">
                                      <p:cBhvr>
                                        <p:cTn id="87" dur="500"/>
                                        <p:tgtEl>
                                          <p:spTgt spid="60"/>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anim calcmode="lin" valueType="num">
                                      <p:cBhvr>
                                        <p:cTn id="90" dur="500" fill="hold"/>
                                        <p:tgtEl>
                                          <p:spTgt spid="64"/>
                                        </p:tgtEl>
                                        <p:attrNameLst>
                                          <p:attrName>ppt_w</p:attrName>
                                        </p:attrNameLst>
                                      </p:cBhvr>
                                      <p:tavLst>
                                        <p:tav tm="0">
                                          <p:val>
                                            <p:fltVal val="0"/>
                                          </p:val>
                                        </p:tav>
                                        <p:tav tm="100000">
                                          <p:val>
                                            <p:strVal val="#ppt_w"/>
                                          </p:val>
                                        </p:tav>
                                      </p:tavLst>
                                    </p:anim>
                                    <p:anim calcmode="lin" valueType="num">
                                      <p:cBhvr>
                                        <p:cTn id="91" dur="500" fill="hold"/>
                                        <p:tgtEl>
                                          <p:spTgt spid="64"/>
                                        </p:tgtEl>
                                        <p:attrNameLst>
                                          <p:attrName>ppt_h</p:attrName>
                                        </p:attrNameLst>
                                      </p:cBhvr>
                                      <p:tavLst>
                                        <p:tav tm="0">
                                          <p:val>
                                            <p:fltVal val="0"/>
                                          </p:val>
                                        </p:tav>
                                        <p:tav tm="100000">
                                          <p:val>
                                            <p:strVal val="#ppt_h"/>
                                          </p:val>
                                        </p:tav>
                                      </p:tavLst>
                                    </p:anim>
                                    <p:animEffect transition="in" filter="fade">
                                      <p:cBhvr>
                                        <p:cTn id="92" dur="500"/>
                                        <p:tgtEl>
                                          <p:spTgt spid="64"/>
                                        </p:tgtEl>
                                      </p:cBhvr>
                                    </p:animEffect>
                                  </p:childTnLst>
                                </p:cTn>
                              </p:par>
                            </p:childTnLst>
                          </p:cTn>
                        </p:par>
                        <p:par>
                          <p:cTn id="93" fill="hold">
                            <p:stCondLst>
                              <p:cond delay="500"/>
                            </p:stCondLst>
                            <p:childTnLst>
                              <p:par>
                                <p:cTn id="94" presetID="53" presetClass="entr" presetSubtype="16" fill="hold" nodeType="afterEffect">
                                  <p:stCondLst>
                                    <p:cond delay="0"/>
                                  </p:stCondLst>
                                  <p:childTnLst>
                                    <p:set>
                                      <p:cBhvr>
                                        <p:cTn id="95" dur="1" fill="hold">
                                          <p:stCondLst>
                                            <p:cond delay="0"/>
                                          </p:stCondLst>
                                        </p:cTn>
                                        <p:tgtEl>
                                          <p:spTgt spid="55"/>
                                        </p:tgtEl>
                                        <p:attrNameLst>
                                          <p:attrName>style.visibility</p:attrName>
                                        </p:attrNameLst>
                                      </p:cBhvr>
                                      <p:to>
                                        <p:strVal val="visible"/>
                                      </p:to>
                                    </p:set>
                                    <p:anim calcmode="lin" valueType="num">
                                      <p:cBhvr>
                                        <p:cTn id="96" dur="500" fill="hold"/>
                                        <p:tgtEl>
                                          <p:spTgt spid="55"/>
                                        </p:tgtEl>
                                        <p:attrNameLst>
                                          <p:attrName>ppt_w</p:attrName>
                                        </p:attrNameLst>
                                      </p:cBhvr>
                                      <p:tavLst>
                                        <p:tav tm="0">
                                          <p:val>
                                            <p:fltVal val="0"/>
                                          </p:val>
                                        </p:tav>
                                        <p:tav tm="100000">
                                          <p:val>
                                            <p:strVal val="#ppt_w"/>
                                          </p:val>
                                        </p:tav>
                                      </p:tavLst>
                                    </p:anim>
                                    <p:anim calcmode="lin" valueType="num">
                                      <p:cBhvr>
                                        <p:cTn id="97" dur="500" fill="hold"/>
                                        <p:tgtEl>
                                          <p:spTgt spid="55"/>
                                        </p:tgtEl>
                                        <p:attrNameLst>
                                          <p:attrName>ppt_h</p:attrName>
                                        </p:attrNameLst>
                                      </p:cBhvr>
                                      <p:tavLst>
                                        <p:tav tm="0">
                                          <p:val>
                                            <p:fltVal val="0"/>
                                          </p:val>
                                        </p:tav>
                                        <p:tav tm="100000">
                                          <p:val>
                                            <p:strVal val="#ppt_h"/>
                                          </p:val>
                                        </p:tav>
                                      </p:tavLst>
                                    </p:anim>
                                    <p:animEffect transition="in" filter="fade">
                                      <p:cBhvr>
                                        <p:cTn id="98" dur="500"/>
                                        <p:tgtEl>
                                          <p:spTgt spid="5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p:cTn id="101" dur="500" fill="hold"/>
                                        <p:tgtEl>
                                          <p:spTgt spid="59"/>
                                        </p:tgtEl>
                                        <p:attrNameLst>
                                          <p:attrName>ppt_w</p:attrName>
                                        </p:attrNameLst>
                                      </p:cBhvr>
                                      <p:tavLst>
                                        <p:tav tm="0">
                                          <p:val>
                                            <p:fltVal val="0"/>
                                          </p:val>
                                        </p:tav>
                                        <p:tav tm="100000">
                                          <p:val>
                                            <p:strVal val="#ppt_w"/>
                                          </p:val>
                                        </p:tav>
                                      </p:tavLst>
                                    </p:anim>
                                    <p:anim calcmode="lin" valueType="num">
                                      <p:cBhvr>
                                        <p:cTn id="102" dur="500" fill="hold"/>
                                        <p:tgtEl>
                                          <p:spTgt spid="59"/>
                                        </p:tgtEl>
                                        <p:attrNameLst>
                                          <p:attrName>ppt_h</p:attrName>
                                        </p:attrNameLst>
                                      </p:cBhvr>
                                      <p:tavLst>
                                        <p:tav tm="0">
                                          <p:val>
                                            <p:fltVal val="0"/>
                                          </p:val>
                                        </p:tav>
                                        <p:tav tm="100000">
                                          <p:val>
                                            <p:strVal val="#ppt_h"/>
                                          </p:val>
                                        </p:tav>
                                      </p:tavLst>
                                    </p:anim>
                                    <p:animEffect transition="in" filter="fade">
                                      <p:cBhvr>
                                        <p:cTn id="103" dur="500"/>
                                        <p:tgtEl>
                                          <p:spTgt spid="59"/>
                                        </p:tgtEl>
                                      </p:cBhvr>
                                    </p:animEffect>
                                  </p:childTnLst>
                                </p:cTn>
                              </p:par>
                            </p:childTnLst>
                          </p:cTn>
                        </p:par>
                        <p:par>
                          <p:cTn id="104" fill="hold">
                            <p:stCondLst>
                              <p:cond delay="1000"/>
                            </p:stCondLst>
                            <p:childTnLst>
                              <p:par>
                                <p:cTn id="105" presetID="53" presetClass="entr" presetSubtype="16" fill="hold" grpId="0" nodeType="afterEffect">
                                  <p:stCondLst>
                                    <p:cond delay="0"/>
                                  </p:stCondLst>
                                  <p:childTnLst>
                                    <p:set>
                                      <p:cBhvr>
                                        <p:cTn id="106" dur="1" fill="hold">
                                          <p:stCondLst>
                                            <p:cond delay="0"/>
                                          </p:stCondLst>
                                        </p:cTn>
                                        <p:tgtEl>
                                          <p:spTgt spid="54"/>
                                        </p:tgtEl>
                                        <p:attrNameLst>
                                          <p:attrName>style.visibility</p:attrName>
                                        </p:attrNameLst>
                                      </p:cBhvr>
                                      <p:to>
                                        <p:strVal val="visible"/>
                                      </p:to>
                                    </p:set>
                                    <p:anim calcmode="lin" valueType="num">
                                      <p:cBhvr>
                                        <p:cTn id="107" dur="500" fill="hold"/>
                                        <p:tgtEl>
                                          <p:spTgt spid="54"/>
                                        </p:tgtEl>
                                        <p:attrNameLst>
                                          <p:attrName>ppt_w</p:attrName>
                                        </p:attrNameLst>
                                      </p:cBhvr>
                                      <p:tavLst>
                                        <p:tav tm="0">
                                          <p:val>
                                            <p:fltVal val="0"/>
                                          </p:val>
                                        </p:tav>
                                        <p:tav tm="100000">
                                          <p:val>
                                            <p:strVal val="#ppt_w"/>
                                          </p:val>
                                        </p:tav>
                                      </p:tavLst>
                                    </p:anim>
                                    <p:anim calcmode="lin" valueType="num">
                                      <p:cBhvr>
                                        <p:cTn id="108" dur="500" fill="hold"/>
                                        <p:tgtEl>
                                          <p:spTgt spid="54"/>
                                        </p:tgtEl>
                                        <p:attrNameLst>
                                          <p:attrName>ppt_h</p:attrName>
                                        </p:attrNameLst>
                                      </p:cBhvr>
                                      <p:tavLst>
                                        <p:tav tm="0">
                                          <p:val>
                                            <p:fltVal val="0"/>
                                          </p:val>
                                        </p:tav>
                                        <p:tav tm="100000">
                                          <p:val>
                                            <p:strVal val="#ppt_h"/>
                                          </p:val>
                                        </p:tav>
                                      </p:tavLst>
                                    </p:anim>
                                    <p:animEffect transition="in" filter="fade">
                                      <p:cBhvr>
                                        <p:cTn id="109" dur="500"/>
                                        <p:tgtEl>
                                          <p:spTgt spid="54"/>
                                        </p:tgtEl>
                                      </p:cBhvr>
                                    </p:animEffect>
                                  </p:childTnLst>
                                </p:cTn>
                              </p:par>
                              <p:par>
                                <p:cTn id="110" presetID="53" presetClass="entr" presetSubtype="16" fill="hold" nodeType="withEffect">
                                  <p:stCondLst>
                                    <p:cond delay="0"/>
                                  </p:stCondLst>
                                  <p:childTnLst>
                                    <p:set>
                                      <p:cBhvr>
                                        <p:cTn id="111" dur="1" fill="hold">
                                          <p:stCondLst>
                                            <p:cond delay="0"/>
                                          </p:stCondLst>
                                        </p:cTn>
                                        <p:tgtEl>
                                          <p:spTgt spid="51"/>
                                        </p:tgtEl>
                                        <p:attrNameLst>
                                          <p:attrName>style.visibility</p:attrName>
                                        </p:attrNameLst>
                                      </p:cBhvr>
                                      <p:to>
                                        <p:strVal val="visible"/>
                                      </p:to>
                                    </p:set>
                                    <p:anim calcmode="lin" valueType="num">
                                      <p:cBhvr>
                                        <p:cTn id="112" dur="500" fill="hold"/>
                                        <p:tgtEl>
                                          <p:spTgt spid="51"/>
                                        </p:tgtEl>
                                        <p:attrNameLst>
                                          <p:attrName>ppt_w</p:attrName>
                                        </p:attrNameLst>
                                      </p:cBhvr>
                                      <p:tavLst>
                                        <p:tav tm="0">
                                          <p:val>
                                            <p:fltVal val="0"/>
                                          </p:val>
                                        </p:tav>
                                        <p:tav tm="100000">
                                          <p:val>
                                            <p:strVal val="#ppt_w"/>
                                          </p:val>
                                        </p:tav>
                                      </p:tavLst>
                                    </p:anim>
                                    <p:anim calcmode="lin" valueType="num">
                                      <p:cBhvr>
                                        <p:cTn id="113" dur="500" fill="hold"/>
                                        <p:tgtEl>
                                          <p:spTgt spid="51"/>
                                        </p:tgtEl>
                                        <p:attrNameLst>
                                          <p:attrName>ppt_h</p:attrName>
                                        </p:attrNameLst>
                                      </p:cBhvr>
                                      <p:tavLst>
                                        <p:tav tm="0">
                                          <p:val>
                                            <p:fltVal val="0"/>
                                          </p:val>
                                        </p:tav>
                                        <p:tav tm="100000">
                                          <p:val>
                                            <p:strVal val="#ppt_h"/>
                                          </p:val>
                                        </p:tav>
                                      </p:tavLst>
                                    </p:anim>
                                    <p:animEffect transition="in" filter="fade">
                                      <p:cBhvr>
                                        <p:cTn id="1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37" grpId="0"/>
      <p:bldP spid="38" grpId="0"/>
      <p:bldP spid="47" grpId="0"/>
      <p:bldP spid="54" grpId="0"/>
      <p:bldP spid="59" grpId="0"/>
      <p:bldP spid="64" grpId="0"/>
      <p:bldP spid="6" grpId="0" animBg="1"/>
      <p:bldP spid="6" grpId="1" animBg="1"/>
      <p:bldP spid="34" grpId="0" animBg="1"/>
      <p:bldP spid="34" grpId="1" animBg="1"/>
      <p:bldP spid="35" grpId="0" animBg="1"/>
      <p:bldP spid="3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User Interface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766" y="1241062"/>
            <a:ext cx="9107214" cy="50835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Slide Number Placeholder 4"/>
          <p:cNvSpPr>
            <a:spLocks noGrp="1"/>
          </p:cNvSpPr>
          <p:nvPr>
            <p:ph type="sldNum" sz="quarter" idx="12"/>
          </p:nvPr>
        </p:nvSpPr>
        <p:spPr/>
        <p:txBody>
          <a:bodyPr/>
          <a:lstStyle/>
          <a:p>
            <a:fld id="{2ED6BB4D-ABBA-48E3-9A8A-2772AF4991B3}" type="slidenum">
              <a:rPr lang="en-US" smtClean="0"/>
              <a:t>24</a:t>
            </a:fld>
            <a:endParaRPr lang="en-US"/>
          </a:p>
        </p:txBody>
      </p:sp>
      <p:sp>
        <p:nvSpPr>
          <p:cNvPr id="6" name="Rectangle 5"/>
          <p:cNvSpPr/>
          <p:nvPr/>
        </p:nvSpPr>
        <p:spPr>
          <a:xfrm>
            <a:off x="6400800" y="2438400"/>
            <a:ext cx="3581400" cy="25908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188938">
            <a:off x="6678187" y="4038600"/>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188938">
            <a:off x="6601987" y="4645269"/>
            <a:ext cx="5334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305800" y="1371600"/>
            <a:ext cx="1600200" cy="990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53200" y="1371600"/>
            <a:ext cx="1600200" cy="99060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7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Causes of Personalization?</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25</a:t>
            </a:fld>
            <a:endParaRPr lang="en-US" dirty="0"/>
          </a:p>
        </p:txBody>
      </p:sp>
      <p:sp>
        <p:nvSpPr>
          <p:cNvPr id="5" name="Content Placeholder 3"/>
          <p:cNvSpPr txBox="1">
            <a:spLocks/>
          </p:cNvSpPr>
          <p:nvPr/>
        </p:nvSpPr>
        <p:spPr>
          <a:xfrm>
            <a:off x="1665514" y="1632857"/>
            <a:ext cx="8839200" cy="51054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365760" lvl="1" indent="0">
              <a:buNone/>
            </a:pPr>
            <a:r>
              <a:rPr lang="en-US" b="1" u="sng" dirty="0"/>
              <a:t>Static Features</a:t>
            </a:r>
          </a:p>
          <a:p>
            <a:pPr lvl="1"/>
            <a:r>
              <a:rPr lang="en-US" dirty="0"/>
              <a:t>Gender</a:t>
            </a:r>
          </a:p>
          <a:p>
            <a:pPr lvl="1"/>
            <a:r>
              <a:rPr lang="en-US" dirty="0"/>
              <a:t>Age</a:t>
            </a:r>
          </a:p>
          <a:p>
            <a:pPr lvl="1"/>
            <a:r>
              <a:rPr lang="en-US" dirty="0"/>
              <a:t>Browser</a:t>
            </a:r>
          </a:p>
          <a:p>
            <a:pPr lvl="1"/>
            <a:r>
              <a:rPr lang="en-US" dirty="0"/>
              <a:t>Operating System</a:t>
            </a:r>
          </a:p>
          <a:p>
            <a:pPr lvl="1"/>
            <a:r>
              <a:rPr lang="en-US" dirty="0"/>
              <a:t>Location (IP Address)</a:t>
            </a:r>
          </a:p>
          <a:p>
            <a:pPr lvl="1"/>
            <a:r>
              <a:rPr lang="en-US" dirty="0"/>
              <a:t>Logged In/Out</a:t>
            </a:r>
          </a:p>
        </p:txBody>
      </p:sp>
      <p:sp>
        <p:nvSpPr>
          <p:cNvPr id="4" name="Content Placeholder 3"/>
          <p:cNvSpPr>
            <a:spLocks noGrp="1"/>
          </p:cNvSpPr>
          <p:nvPr>
            <p:ph sz="quarter" idx="1"/>
          </p:nvPr>
        </p:nvSpPr>
        <p:spPr>
          <a:xfrm>
            <a:off x="6289085" y="1773383"/>
            <a:ext cx="4321531" cy="2928261"/>
          </a:xfrm>
        </p:spPr>
        <p:txBody>
          <a:bodyPr>
            <a:normAutofit/>
          </a:bodyPr>
          <a:lstStyle/>
          <a:p>
            <a:pPr marL="365760" lvl="1" indent="0">
              <a:buNone/>
            </a:pPr>
            <a:r>
              <a:rPr lang="en-US" b="1" u="sng" dirty="0"/>
              <a:t>Historical Features</a:t>
            </a:r>
          </a:p>
          <a:p>
            <a:pPr lvl="1"/>
            <a:r>
              <a:rPr lang="en-US" dirty="0"/>
              <a:t>Logged In/Out</a:t>
            </a:r>
          </a:p>
          <a:p>
            <a:pPr lvl="1"/>
            <a:r>
              <a:rPr lang="en-US" dirty="0"/>
              <a:t>History of Searches</a:t>
            </a:r>
          </a:p>
          <a:p>
            <a:pPr lvl="1"/>
            <a:r>
              <a:rPr lang="en-US" dirty="0"/>
              <a:t>History of Search Result Clicks</a:t>
            </a:r>
          </a:p>
          <a:p>
            <a:pPr lvl="1"/>
            <a:r>
              <a:rPr lang="en-US" dirty="0"/>
              <a:t>Browsing History</a:t>
            </a:r>
          </a:p>
        </p:txBody>
      </p:sp>
    </p:spTree>
    <p:extLst>
      <p:ext uri="{BB962C8B-B14F-4D97-AF65-F5344CB8AC3E}">
        <p14:creationId xmlns:p14="http://schemas.microsoft.com/office/powerpoint/2010/main" val="162508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Data Collection</a:t>
            </a:r>
          </a:p>
        </p:txBody>
      </p:sp>
      <p:sp>
        <p:nvSpPr>
          <p:cNvPr id="3" name="Content Placeholder 2"/>
          <p:cNvSpPr>
            <a:spLocks noGrp="1"/>
          </p:cNvSpPr>
          <p:nvPr>
            <p:ph idx="1"/>
          </p:nvPr>
        </p:nvSpPr>
        <p:spPr/>
        <p:txBody>
          <a:bodyPr>
            <a:normAutofit/>
          </a:bodyPr>
          <a:lstStyle/>
          <a:p>
            <a:r>
              <a:rPr lang="en-US" sz="3600" dirty="0"/>
              <a:t>Effects of </a:t>
            </a:r>
            <a:r>
              <a:rPr lang="en-US" sz="3600" b="1" dirty="0">
                <a:solidFill>
                  <a:srgbClr val="FF0000"/>
                </a:solidFill>
              </a:rPr>
              <a:t>user profile</a:t>
            </a:r>
          </a:p>
          <a:p>
            <a:pPr lvl="1"/>
            <a:r>
              <a:rPr lang="en-US" sz="3200" dirty="0"/>
              <a:t>search results of Google users</a:t>
            </a:r>
          </a:p>
          <a:p>
            <a:pPr lvl="2"/>
            <a:r>
              <a:rPr lang="en-US" sz="2800" dirty="0"/>
              <a:t>customized based on user profiles</a:t>
            </a:r>
          </a:p>
          <a:p>
            <a:pPr lvl="2"/>
            <a:r>
              <a:rPr lang="en-US" sz="2800" dirty="0"/>
              <a:t>not influenced by profiling (</a:t>
            </a:r>
            <a:r>
              <a:rPr lang="en-US" sz="2800" b="1" dirty="0">
                <a:solidFill>
                  <a:srgbClr val="FF0000"/>
                </a:solidFill>
              </a:rPr>
              <a:t>organic result</a:t>
            </a:r>
            <a:r>
              <a:rPr lang="en-US" sz="2800" dirty="0"/>
              <a:t>)</a:t>
            </a:r>
          </a:p>
          <a:p>
            <a:endParaRPr lang="en-US" sz="3600" dirty="0"/>
          </a:p>
          <a:p>
            <a:r>
              <a:rPr lang="en-US" sz="3600" dirty="0"/>
              <a:t>Effects of </a:t>
            </a:r>
            <a:r>
              <a:rPr lang="en-US" sz="3600" b="1" dirty="0">
                <a:solidFill>
                  <a:srgbClr val="FF0000"/>
                </a:solidFill>
              </a:rPr>
              <a:t>geography</a:t>
            </a:r>
          </a:p>
          <a:p>
            <a:pPr lvl="1"/>
            <a:r>
              <a:rPr lang="en-US" sz="3200" dirty="0"/>
              <a:t>Organic search results from different regions</a:t>
            </a:r>
          </a:p>
        </p:txBody>
      </p:sp>
      <p:sp>
        <p:nvSpPr>
          <p:cNvPr id="6" name="Slide Number Placeholder 5"/>
          <p:cNvSpPr>
            <a:spLocks noGrp="1"/>
          </p:cNvSpPr>
          <p:nvPr>
            <p:ph type="sldNum" sz="quarter" idx="12"/>
          </p:nvPr>
        </p:nvSpPr>
        <p:spPr/>
        <p:txBody>
          <a:bodyPr/>
          <a:lstStyle/>
          <a:p>
            <a:fld id="{2ED6BB4D-ABBA-48E3-9A8A-2772AF4991B3}" type="slidenum">
              <a:rPr lang="en-US" smtClean="0"/>
              <a:t>26</a:t>
            </a:fld>
            <a:endParaRPr lang="en-US"/>
          </a:p>
        </p:txBody>
      </p:sp>
    </p:spTree>
    <p:extLst>
      <p:ext uri="{BB962C8B-B14F-4D97-AF65-F5344CB8AC3E}">
        <p14:creationId xmlns:p14="http://schemas.microsoft.com/office/powerpoint/2010/main" val="141815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1000"/>
                                        <p:tgtEl>
                                          <p:spTgt spid="3">
                                            <p:txEl>
                                              <p:pRg st="6" end="6"/>
                                            </p:txEl>
                                          </p:spTgt>
                                        </p:tgtEl>
                                      </p:cBhvr>
                                    </p:animEffect>
                                    <p:anim calcmode="lin" valueType="num">
                                      <p:cBhvr>
                                        <p:cTn id="3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a:t>
            </a:r>
          </a:p>
        </p:txBody>
      </p:sp>
      <p:sp>
        <p:nvSpPr>
          <p:cNvPr id="3" name="Content Placeholder 2"/>
          <p:cNvSpPr>
            <a:spLocks noGrp="1"/>
          </p:cNvSpPr>
          <p:nvPr>
            <p:ph idx="1"/>
          </p:nvPr>
        </p:nvSpPr>
        <p:spPr>
          <a:xfrm>
            <a:off x="1981200" y="1600201"/>
            <a:ext cx="8458200" cy="4525963"/>
          </a:xfrm>
        </p:spPr>
        <p:txBody>
          <a:bodyPr>
            <a:normAutofit/>
          </a:bodyPr>
          <a:lstStyle/>
          <a:p>
            <a:r>
              <a:rPr lang="en-US" dirty="0"/>
              <a:t>From 2012/1/17 – 2012/10/25 (9 months)</a:t>
            </a:r>
          </a:p>
          <a:p>
            <a:endParaRPr lang="en-US" dirty="0"/>
          </a:p>
          <a:p>
            <a:r>
              <a:rPr lang="en-US" dirty="0"/>
              <a:t>174 distinct Google-user installation</a:t>
            </a:r>
          </a:p>
          <a:p>
            <a:endParaRPr lang="en-US" dirty="0"/>
          </a:p>
          <a:p>
            <a:r>
              <a:rPr lang="en-US" dirty="0"/>
              <a:t>76,307 queries</a:t>
            </a:r>
          </a:p>
          <a:p>
            <a:pPr lvl="1"/>
            <a:r>
              <a:rPr lang="en-US" dirty="0"/>
              <a:t>66,138 queries issued by signed-in users (86.67%)</a:t>
            </a:r>
          </a:p>
          <a:p>
            <a:pPr lvl="1"/>
            <a:r>
              <a:rPr lang="en-US"/>
              <a:t>10,169 queries issued by signed-out users (13.33%)</a:t>
            </a:r>
          </a:p>
        </p:txBody>
      </p:sp>
      <p:sp>
        <p:nvSpPr>
          <p:cNvPr id="7" name="Slide Number Placeholder 6"/>
          <p:cNvSpPr>
            <a:spLocks noGrp="1"/>
          </p:cNvSpPr>
          <p:nvPr>
            <p:ph type="sldNum" sz="quarter" idx="12"/>
          </p:nvPr>
        </p:nvSpPr>
        <p:spPr/>
        <p:txBody>
          <a:bodyPr/>
          <a:lstStyle/>
          <a:p>
            <a:fld id="{2ED6BB4D-ABBA-48E3-9A8A-2772AF4991B3}" type="slidenum">
              <a:rPr lang="en-US" smtClean="0"/>
              <a:t>27</a:t>
            </a:fld>
            <a:endParaRPr lang="en-US"/>
          </a:p>
        </p:txBody>
      </p:sp>
    </p:spTree>
    <p:extLst>
      <p:ext uri="{BB962C8B-B14F-4D97-AF65-F5344CB8AC3E}">
        <p14:creationId xmlns:p14="http://schemas.microsoft.com/office/powerpoint/2010/main" val="3664922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 Distribution of Queries</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5014" y="1444402"/>
            <a:ext cx="8779237" cy="488019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 name="Slide Number Placeholder 5"/>
          <p:cNvSpPr>
            <a:spLocks noGrp="1"/>
          </p:cNvSpPr>
          <p:nvPr>
            <p:ph type="sldNum" sz="quarter" idx="12"/>
          </p:nvPr>
        </p:nvSpPr>
        <p:spPr/>
        <p:txBody>
          <a:bodyPr/>
          <a:lstStyle/>
          <a:p>
            <a:fld id="{2ED6BB4D-ABBA-48E3-9A8A-2772AF4991B3}" type="slidenum">
              <a:rPr lang="en-US" smtClean="0"/>
              <a:t>28</a:t>
            </a:fld>
            <a:endParaRPr lang="en-US"/>
          </a:p>
        </p:txBody>
      </p:sp>
    </p:spTree>
    <p:extLst>
      <p:ext uri="{BB962C8B-B14F-4D97-AF65-F5344CB8AC3E}">
        <p14:creationId xmlns:p14="http://schemas.microsoft.com/office/powerpoint/2010/main" val="2096930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Effects of Geography</a:t>
            </a:r>
          </a:p>
        </p:txBody>
      </p:sp>
      <p:sp>
        <p:nvSpPr>
          <p:cNvPr id="4" name="Content Placeholder 3"/>
          <p:cNvSpPr>
            <a:spLocks noGrp="1"/>
          </p:cNvSpPr>
          <p:nvPr>
            <p:ph idx="1"/>
          </p:nvPr>
        </p:nvSpPr>
        <p:spPr/>
        <p:txBody>
          <a:bodyPr/>
          <a:lstStyle/>
          <a:p>
            <a:r>
              <a:rPr lang="en-US" dirty="0"/>
              <a:t>Compare a user’s </a:t>
            </a:r>
            <a:r>
              <a:rPr lang="en-US" dirty="0">
                <a:solidFill>
                  <a:srgbClr val="FF0000"/>
                </a:solidFill>
              </a:rPr>
              <a:t>organic result set </a:t>
            </a:r>
            <a:r>
              <a:rPr lang="en-US" dirty="0"/>
              <a:t>with organic </a:t>
            </a:r>
            <a:r>
              <a:rPr lang="en-US" dirty="0">
                <a:solidFill>
                  <a:srgbClr val="FF0000"/>
                </a:solidFill>
              </a:rPr>
              <a:t>search result sets (from different regions)</a:t>
            </a:r>
            <a:r>
              <a:rPr lang="en-US" dirty="0"/>
              <a:t> concerning:</a:t>
            </a:r>
          </a:p>
          <a:p>
            <a:pPr lvl="1"/>
            <a:r>
              <a:rPr lang="en-US" dirty="0"/>
              <a:t># of search results</a:t>
            </a:r>
          </a:p>
          <a:p>
            <a:pPr lvl="1"/>
            <a:r>
              <a:rPr lang="en-US" dirty="0"/>
              <a:t>rank</a:t>
            </a:r>
          </a:p>
          <a:p>
            <a:pPr lvl="1"/>
            <a:r>
              <a:rPr lang="en-US" dirty="0"/>
              <a:t>title </a:t>
            </a:r>
          </a:p>
          <a:p>
            <a:pPr lvl="1"/>
            <a:r>
              <a:rPr lang="en-US" dirty="0" err="1"/>
              <a:t>url</a:t>
            </a:r>
            <a:endParaRPr lang="en-US" dirty="0"/>
          </a:p>
          <a:p>
            <a:endParaRPr lang="en-US" dirty="0"/>
          </a:p>
        </p:txBody>
      </p:sp>
      <p:sp>
        <p:nvSpPr>
          <p:cNvPr id="7" name="Slide Number Placeholder 6"/>
          <p:cNvSpPr>
            <a:spLocks noGrp="1"/>
          </p:cNvSpPr>
          <p:nvPr>
            <p:ph type="sldNum" sz="quarter" idx="12"/>
          </p:nvPr>
        </p:nvSpPr>
        <p:spPr/>
        <p:txBody>
          <a:bodyPr/>
          <a:lstStyle/>
          <a:p>
            <a:fld id="{2ED6BB4D-ABBA-48E3-9A8A-2772AF4991B3}" type="slidenum">
              <a:rPr lang="en-US" smtClean="0"/>
              <a:t>29</a:t>
            </a:fld>
            <a:endParaRPr lang="en-US"/>
          </a:p>
        </p:txBody>
      </p:sp>
    </p:spTree>
    <p:extLst>
      <p:ext uri="{BB962C8B-B14F-4D97-AF65-F5344CB8AC3E}">
        <p14:creationId xmlns:p14="http://schemas.microsoft.com/office/powerpoint/2010/main" val="792978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BB2CA-1097-694D-AE68-E8A0F326C31E}"/>
              </a:ext>
            </a:extLst>
          </p:cNvPr>
          <p:cNvSpPr>
            <a:spLocks noGrp="1"/>
          </p:cNvSpPr>
          <p:nvPr>
            <p:ph type="title"/>
          </p:nvPr>
        </p:nvSpPr>
        <p:spPr/>
        <p:txBody>
          <a:bodyPr/>
          <a:lstStyle/>
          <a:p>
            <a:r>
              <a:rPr lang="en-US" dirty="0"/>
              <a:t>Content Moderation is Not New</a:t>
            </a:r>
          </a:p>
        </p:txBody>
      </p:sp>
      <p:sp>
        <p:nvSpPr>
          <p:cNvPr id="3" name="Content Placeholder 2">
            <a:extLst>
              <a:ext uri="{FF2B5EF4-FFF2-40B4-BE49-F238E27FC236}">
                <a16:creationId xmlns:a16="http://schemas.microsoft.com/office/drawing/2014/main" id="{487A2500-83E9-D244-B12F-1D50E53EFE5F}"/>
              </a:ext>
            </a:extLst>
          </p:cNvPr>
          <p:cNvSpPr>
            <a:spLocks noGrp="1"/>
          </p:cNvSpPr>
          <p:nvPr>
            <p:ph idx="1"/>
          </p:nvPr>
        </p:nvSpPr>
        <p:spPr/>
        <p:txBody>
          <a:bodyPr/>
          <a:lstStyle/>
          <a:p>
            <a:r>
              <a:rPr lang="en-US" dirty="0"/>
              <a:t>Many parties have been “in the middle” in the past</a:t>
            </a:r>
          </a:p>
          <a:p>
            <a:pPr lvl="1"/>
            <a:r>
              <a:rPr lang="en-US" dirty="0"/>
              <a:t>Broadcasters</a:t>
            </a:r>
          </a:p>
          <a:p>
            <a:pPr lvl="1"/>
            <a:r>
              <a:rPr lang="en-US" dirty="0"/>
              <a:t>Booksellers</a:t>
            </a:r>
          </a:p>
          <a:p>
            <a:pPr lvl="1"/>
            <a:r>
              <a:rPr lang="en-US" dirty="0"/>
              <a:t>Publishers</a:t>
            </a:r>
          </a:p>
          <a:p>
            <a:pPr lvl="1"/>
            <a:endParaRPr lang="en-US" dirty="0"/>
          </a:p>
          <a:p>
            <a:r>
              <a:rPr lang="en-US" dirty="0"/>
              <a:t>What’s new?</a:t>
            </a:r>
          </a:p>
          <a:p>
            <a:pPr lvl="1"/>
            <a:r>
              <a:rPr lang="en-US" dirty="0"/>
              <a:t>Number of users</a:t>
            </a:r>
          </a:p>
          <a:p>
            <a:pPr lvl="1"/>
            <a:r>
              <a:rPr lang="en-US" dirty="0"/>
              <a:t>Amount of content</a:t>
            </a:r>
          </a:p>
          <a:p>
            <a:pPr lvl="1"/>
            <a:r>
              <a:rPr lang="en-US" dirty="0"/>
              <a:t>Pace of circulation</a:t>
            </a:r>
          </a:p>
        </p:txBody>
      </p:sp>
      <p:pic>
        <p:nvPicPr>
          <p:cNvPr id="4" name="Picture 3">
            <a:extLst>
              <a:ext uri="{FF2B5EF4-FFF2-40B4-BE49-F238E27FC236}">
                <a16:creationId xmlns:a16="http://schemas.microsoft.com/office/drawing/2014/main" id="{E15EC583-89F1-2F4A-A747-8A60CB9803AA}"/>
              </a:ext>
            </a:extLst>
          </p:cNvPr>
          <p:cNvPicPr>
            <a:picLocks noChangeAspect="1"/>
          </p:cNvPicPr>
          <p:nvPr/>
        </p:nvPicPr>
        <p:blipFill>
          <a:blip r:embed="rId3"/>
          <a:stretch>
            <a:fillRect/>
          </a:stretch>
        </p:blipFill>
        <p:spPr>
          <a:xfrm>
            <a:off x="8423311" y="2311400"/>
            <a:ext cx="3098800" cy="4546600"/>
          </a:xfrm>
          <a:prstGeom prst="rect">
            <a:avLst/>
          </a:prstGeom>
        </p:spPr>
      </p:pic>
    </p:spTree>
    <p:extLst>
      <p:ext uri="{BB962C8B-B14F-4D97-AF65-F5344CB8AC3E}">
        <p14:creationId xmlns:p14="http://schemas.microsoft.com/office/powerpoint/2010/main" val="483686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Geography</a:t>
            </a:r>
          </a:p>
        </p:txBody>
      </p:sp>
      <p:sp>
        <p:nvSpPr>
          <p:cNvPr id="3" name="Content Placeholder 2"/>
          <p:cNvSpPr>
            <a:spLocks noGrp="1"/>
          </p:cNvSpPr>
          <p:nvPr>
            <p:ph idx="1"/>
          </p:nvPr>
        </p:nvSpPr>
        <p:spPr>
          <a:xfrm>
            <a:off x="983673" y="1966912"/>
            <a:ext cx="10016836" cy="4525963"/>
          </a:xfrm>
        </p:spPr>
        <p:txBody>
          <a:bodyPr>
            <a:normAutofit/>
          </a:bodyPr>
          <a:lstStyle/>
          <a:p>
            <a:r>
              <a:rPr lang="en-US" dirty="0"/>
              <a:t>Not in user’s result set, but in Google </a:t>
            </a:r>
            <a:r>
              <a:rPr lang="en-US" dirty="0">
                <a:solidFill>
                  <a:srgbClr val="FF0000"/>
                </a:solidFill>
              </a:rPr>
              <a:t>top 3</a:t>
            </a:r>
            <a:r>
              <a:rPr lang="en-US" dirty="0"/>
              <a:t> elsewhere: 30.66%</a:t>
            </a:r>
          </a:p>
          <a:p>
            <a:endParaRPr lang="en-US" dirty="0"/>
          </a:p>
          <a:p>
            <a:r>
              <a:rPr lang="en-US" dirty="0"/>
              <a:t>Not in user’s result set, but in Google </a:t>
            </a:r>
            <a:r>
              <a:rPr lang="en-US" dirty="0">
                <a:solidFill>
                  <a:srgbClr val="FF0000"/>
                </a:solidFill>
              </a:rPr>
              <a:t>top 10 </a:t>
            </a:r>
            <a:r>
              <a:rPr lang="en-US" dirty="0"/>
              <a:t>elsewhere: 86.41%</a:t>
            </a:r>
          </a:p>
          <a:p>
            <a:endParaRPr lang="en-US" dirty="0"/>
          </a:p>
          <a:p>
            <a:r>
              <a:rPr lang="en-US" dirty="0"/>
              <a:t>At least one result appears in Google user’s result set but does not appear at other </a:t>
            </a:r>
            <a:r>
              <a:rPr lang="en-US" dirty="0" err="1"/>
              <a:t>PlanetLab</a:t>
            </a:r>
            <a:r>
              <a:rPr lang="en-US" dirty="0"/>
              <a:t> nodes: 1.88%</a:t>
            </a:r>
          </a:p>
        </p:txBody>
      </p:sp>
      <p:sp>
        <p:nvSpPr>
          <p:cNvPr id="6" name="Slide Number Placeholder 5"/>
          <p:cNvSpPr>
            <a:spLocks noGrp="1"/>
          </p:cNvSpPr>
          <p:nvPr>
            <p:ph type="sldNum" sz="quarter" idx="12"/>
          </p:nvPr>
        </p:nvSpPr>
        <p:spPr/>
        <p:txBody>
          <a:bodyPr/>
          <a:lstStyle/>
          <a:p>
            <a:fld id="{2ED6BB4D-ABBA-48E3-9A8A-2772AF4991B3}" type="slidenum">
              <a:rPr lang="en-US" smtClean="0"/>
              <a:t>30</a:t>
            </a:fld>
            <a:endParaRPr lang="en-US"/>
          </a:p>
        </p:txBody>
      </p:sp>
    </p:spTree>
    <p:extLst>
      <p:ext uri="{BB962C8B-B14F-4D97-AF65-F5344CB8AC3E}">
        <p14:creationId xmlns:p14="http://schemas.microsoft.com/office/powerpoint/2010/main" val="3206247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Effects of User Profile</a:t>
            </a:r>
          </a:p>
        </p:txBody>
      </p:sp>
      <p:sp>
        <p:nvSpPr>
          <p:cNvPr id="3" name="Content Placeholder 2"/>
          <p:cNvSpPr>
            <a:spLocks noGrp="1"/>
          </p:cNvSpPr>
          <p:nvPr>
            <p:ph idx="1"/>
          </p:nvPr>
        </p:nvSpPr>
        <p:spPr/>
        <p:txBody>
          <a:bodyPr/>
          <a:lstStyle/>
          <a:p>
            <a:r>
              <a:rPr lang="en-US" dirty="0"/>
              <a:t>Google profiles users according to</a:t>
            </a:r>
          </a:p>
          <a:p>
            <a:pPr lvl="1"/>
            <a:r>
              <a:rPr lang="en-US" dirty="0"/>
              <a:t>signed-in sessions</a:t>
            </a:r>
          </a:p>
          <a:p>
            <a:pPr lvl="1"/>
            <a:r>
              <a:rPr lang="en-US" dirty="0"/>
              <a:t>signed-out sessions with cookies enabled</a:t>
            </a:r>
          </a:p>
          <a:p>
            <a:pPr marL="457200" lvl="1" indent="0">
              <a:buNone/>
            </a:pPr>
            <a:endParaRPr lang="en-US" dirty="0"/>
          </a:p>
          <a:p>
            <a:r>
              <a:rPr lang="en-US" dirty="0"/>
              <a:t>Collect search results when </a:t>
            </a:r>
          </a:p>
          <a:p>
            <a:pPr lvl="1"/>
            <a:r>
              <a:rPr lang="en-US" dirty="0"/>
              <a:t>Google users sign in</a:t>
            </a:r>
          </a:p>
          <a:p>
            <a:pPr lvl="1"/>
            <a:r>
              <a:rPr lang="en-US" dirty="0"/>
              <a:t>Google users sign out (with cookies enabled)</a:t>
            </a:r>
          </a:p>
        </p:txBody>
      </p:sp>
      <p:sp>
        <p:nvSpPr>
          <p:cNvPr id="6" name="Slide Number Placeholder 5"/>
          <p:cNvSpPr>
            <a:spLocks noGrp="1"/>
          </p:cNvSpPr>
          <p:nvPr>
            <p:ph type="sldNum" sz="quarter" idx="12"/>
          </p:nvPr>
        </p:nvSpPr>
        <p:spPr/>
        <p:txBody>
          <a:bodyPr/>
          <a:lstStyle/>
          <a:p>
            <a:fld id="{2ED6BB4D-ABBA-48E3-9A8A-2772AF4991B3}" type="slidenum">
              <a:rPr lang="en-US" smtClean="0"/>
              <a:t>31</a:t>
            </a:fld>
            <a:endParaRPr lang="en-US"/>
          </a:p>
        </p:txBody>
      </p:sp>
    </p:spTree>
    <p:extLst>
      <p:ext uri="{BB962C8B-B14F-4D97-AF65-F5344CB8AC3E}">
        <p14:creationId xmlns:p14="http://schemas.microsoft.com/office/powerpoint/2010/main" val="4056514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Logged In/Out to Google (Controlled)</a:t>
            </a:r>
          </a:p>
        </p:txBody>
      </p:sp>
      <p:sp>
        <p:nvSpPr>
          <p:cNvPr id="3" name="Slide Number Placeholder 2"/>
          <p:cNvSpPr>
            <a:spLocks noGrp="1"/>
          </p:cNvSpPr>
          <p:nvPr>
            <p:ph type="sldNum" sz="quarter" idx="12"/>
          </p:nvPr>
        </p:nvSpPr>
        <p:spPr/>
        <p:txBody>
          <a:bodyPr>
            <a:normAutofit/>
          </a:bodyPr>
          <a:lstStyle/>
          <a:p>
            <a:fld id="{283B9EA5-CE9A-4950-A80C-5ADF06B45BB8}" type="slidenum">
              <a:rPr lang="en-US" smtClean="0"/>
              <a:pPr/>
              <a:t>32</a:t>
            </a:fld>
            <a:endParaRPr lang="en-US" dirty="0"/>
          </a:p>
        </p:txBody>
      </p:sp>
      <p:graphicFrame>
        <p:nvGraphicFramePr>
          <p:cNvPr id="13" name="Chart 12"/>
          <p:cNvGraphicFramePr>
            <a:graphicFrameLocks/>
          </p:cNvGraphicFramePr>
          <p:nvPr/>
        </p:nvGraphicFramePr>
        <p:xfrm>
          <a:off x="1524001" y="1524000"/>
          <a:ext cx="4590143" cy="5334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a:graphicFrameLocks/>
          </p:cNvGraphicFramePr>
          <p:nvPr/>
        </p:nvGraphicFramePr>
        <p:xfrm>
          <a:off x="5769430" y="1505858"/>
          <a:ext cx="5043715" cy="5352142"/>
        </p:xfrm>
        <a:graphic>
          <a:graphicData uri="http://schemas.openxmlformats.org/drawingml/2006/chart">
            <c:chart xmlns:c="http://schemas.openxmlformats.org/drawingml/2006/chart" xmlns:r="http://schemas.openxmlformats.org/officeDocument/2006/relationships" r:id="rId4"/>
          </a:graphicData>
        </a:graphic>
      </p:graphicFrame>
      <p:grpSp>
        <p:nvGrpSpPr>
          <p:cNvPr id="7" name="Group 6"/>
          <p:cNvGrpSpPr/>
          <p:nvPr/>
        </p:nvGrpSpPr>
        <p:grpSpPr>
          <a:xfrm flipH="1">
            <a:off x="2882365" y="2318656"/>
            <a:ext cx="2277463" cy="523220"/>
            <a:chOff x="1219200" y="4876799"/>
            <a:chExt cx="5181605" cy="1442365"/>
          </a:xfrm>
        </p:grpSpPr>
        <p:sp>
          <p:nvSpPr>
            <p:cNvPr id="8" name="Rectangular Callout 7"/>
            <p:cNvSpPr/>
            <p:nvPr/>
          </p:nvSpPr>
          <p:spPr>
            <a:xfrm>
              <a:off x="1219200" y="4876799"/>
              <a:ext cx="5181600" cy="1384995"/>
            </a:xfrm>
            <a:prstGeom prst="wedgeRectCallout">
              <a:avLst>
                <a:gd name="adj1" fmla="val 8594"/>
                <a:gd name="adj2" fmla="val -110907"/>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9" name="TextBox 8"/>
            <p:cNvSpPr txBox="1"/>
            <p:nvPr/>
          </p:nvSpPr>
          <p:spPr>
            <a:xfrm>
              <a:off x="1219207" y="4876799"/>
              <a:ext cx="5181598" cy="1442365"/>
            </a:xfrm>
            <a:prstGeom prst="rect">
              <a:avLst/>
            </a:prstGeom>
            <a:noFill/>
          </p:spPr>
          <p:txBody>
            <a:bodyPr wrap="square" rtlCol="0">
              <a:spAutoFit/>
            </a:bodyPr>
            <a:lstStyle/>
            <a:p>
              <a:pPr algn="ctr">
                <a:defRPr/>
              </a:pPr>
              <a:r>
                <a:rPr lang="en-US" sz="2800" kern="0" dirty="0">
                  <a:solidFill>
                    <a:sysClr val="window" lastClr="FFFFFF"/>
                  </a:solidFill>
                </a:rPr>
                <a:t>Same results</a:t>
              </a:r>
            </a:p>
          </p:txBody>
        </p:sp>
      </p:grpSp>
      <p:grpSp>
        <p:nvGrpSpPr>
          <p:cNvPr id="10" name="Group 9"/>
          <p:cNvGrpSpPr/>
          <p:nvPr/>
        </p:nvGrpSpPr>
        <p:grpSpPr>
          <a:xfrm flipH="1">
            <a:off x="7889786" y="2805084"/>
            <a:ext cx="2636694" cy="1044223"/>
            <a:chOff x="1219200" y="4876799"/>
            <a:chExt cx="5181605" cy="1384995"/>
          </a:xfrm>
        </p:grpSpPr>
        <p:sp>
          <p:nvSpPr>
            <p:cNvPr id="11" name="Rectangular Callout 10"/>
            <p:cNvSpPr/>
            <p:nvPr/>
          </p:nvSpPr>
          <p:spPr>
            <a:xfrm>
              <a:off x="1219200" y="4876799"/>
              <a:ext cx="5181599" cy="1384995"/>
            </a:xfrm>
            <a:prstGeom prst="wedgeRectCallout">
              <a:avLst>
                <a:gd name="adj1" fmla="val 8594"/>
                <a:gd name="adj2" fmla="val 99672"/>
              </a:avLst>
            </a:prstGeom>
            <a:solidFill>
              <a:srgbClr val="DA1F28"/>
            </a:solidFill>
            <a:ln w="38100" cap="flat" cmpd="sng" algn="ctr">
              <a:solidFill>
                <a:srgbClr val="DA1F28">
                  <a:lumMod val="50000"/>
                </a:srgbClr>
              </a:solidFill>
              <a:prstDash val="solid"/>
            </a:ln>
            <a:effectLst/>
          </p:spPr>
          <p:txBody>
            <a:bodyPr rtlCol="0" anchor="ctr"/>
            <a:lstStyle/>
            <a:p>
              <a:pPr algn="ctr">
                <a:defRPr/>
              </a:pPr>
              <a:endParaRPr lang="en-US" kern="0">
                <a:solidFill>
                  <a:sysClr val="window" lastClr="FFFFFF"/>
                </a:solidFill>
                <a:latin typeface="Tw Cen MT"/>
              </a:endParaRPr>
            </a:p>
          </p:txBody>
        </p:sp>
        <p:sp>
          <p:nvSpPr>
            <p:cNvPr id="12" name="TextBox 11"/>
            <p:cNvSpPr txBox="1"/>
            <p:nvPr/>
          </p:nvSpPr>
          <p:spPr>
            <a:xfrm>
              <a:off x="1219208" y="4876799"/>
              <a:ext cx="5181597" cy="1265471"/>
            </a:xfrm>
            <a:prstGeom prst="rect">
              <a:avLst/>
            </a:prstGeom>
            <a:noFill/>
          </p:spPr>
          <p:txBody>
            <a:bodyPr wrap="square" rtlCol="0">
              <a:spAutoFit/>
            </a:bodyPr>
            <a:lstStyle/>
            <a:p>
              <a:pPr algn="ctr">
                <a:defRPr/>
              </a:pPr>
              <a:r>
                <a:rPr lang="en-US" sz="2800" kern="0" dirty="0">
                  <a:solidFill>
                    <a:sysClr val="window" lastClr="FFFFFF"/>
                  </a:solidFill>
                </a:rPr>
                <a:t>…But in a different order</a:t>
              </a:r>
            </a:p>
          </p:txBody>
        </p:sp>
      </p:grpSp>
    </p:spTree>
    <p:extLst>
      <p:ext uri="{BB962C8B-B14F-4D97-AF65-F5344CB8AC3E}">
        <p14:creationId xmlns:p14="http://schemas.microsoft.com/office/powerpoint/2010/main" val="28055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nvGraphicFramePr>
        <p:xfrm>
          <a:off x="2895600" y="1600200"/>
          <a:ext cx="6096000" cy="101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pPr algn="ctr"/>
                      <a:endParaRPr lang="en-US" dirty="0"/>
                    </a:p>
                  </a:txBody>
                  <a:tcPr/>
                </a:tc>
                <a:tc>
                  <a:txBody>
                    <a:bodyPr/>
                    <a:lstStyle/>
                    <a:p>
                      <a:pPr algn="ctr"/>
                      <a:r>
                        <a:rPr lang="en-US" dirty="0"/>
                        <a:t>Signed-in dataset</a:t>
                      </a:r>
                    </a:p>
                  </a:txBody>
                  <a:tcPr/>
                </a:tc>
                <a:tc>
                  <a:txBody>
                    <a:bodyPr/>
                    <a:lstStyle/>
                    <a:p>
                      <a:pPr algn="ctr"/>
                      <a:r>
                        <a:rPr lang="en-US" dirty="0"/>
                        <a:t>Signed-out</a:t>
                      </a:r>
                      <a:r>
                        <a:rPr lang="en-US" baseline="0" dirty="0"/>
                        <a:t> dataset</a:t>
                      </a:r>
                      <a:endParaRPr lang="en-US" dirty="0"/>
                    </a:p>
                  </a:txBody>
                  <a:tcPr/>
                </a:tc>
                <a:extLst>
                  <a:ext uri="{0D108BD9-81ED-4DB2-BD59-A6C34878D82A}">
                    <a16:rowId xmlns:a16="http://schemas.microsoft.com/office/drawing/2014/main" val="10000"/>
                  </a:ext>
                </a:extLst>
              </a:tr>
              <a:tr h="370840">
                <a:tc>
                  <a:txBody>
                    <a:bodyPr/>
                    <a:lstStyle/>
                    <a:p>
                      <a:pPr algn="ctr"/>
                      <a:r>
                        <a:rPr lang="en-US" dirty="0"/>
                        <a:t>Profile influence on inconsistency</a:t>
                      </a:r>
                    </a:p>
                  </a:txBody>
                  <a:tcPr/>
                </a:tc>
                <a:tc>
                  <a:txBody>
                    <a:bodyPr/>
                    <a:lstStyle/>
                    <a:p>
                      <a:pPr algn="ctr"/>
                      <a:r>
                        <a:rPr lang="en-US" dirty="0"/>
                        <a:t>64.19%</a:t>
                      </a:r>
                    </a:p>
                  </a:txBody>
                  <a:tcPr/>
                </a:tc>
                <a:tc>
                  <a:txBody>
                    <a:bodyPr/>
                    <a:lstStyle/>
                    <a:p>
                      <a:pPr algn="ctr"/>
                      <a:r>
                        <a:rPr lang="en-US" dirty="0"/>
                        <a:t>58.77%</a:t>
                      </a:r>
                    </a:p>
                  </a:txBody>
                  <a:tcPr/>
                </a:tc>
                <a:extLst>
                  <a:ext uri="{0D108BD9-81ED-4DB2-BD59-A6C34878D82A}">
                    <a16:rowId xmlns:a16="http://schemas.microsoft.com/office/drawing/2014/main" val="10001"/>
                  </a:ext>
                </a:extLst>
              </a:tr>
            </a:tbl>
          </a:graphicData>
        </a:graphic>
      </p:graphicFrame>
      <p:sp>
        <p:nvSpPr>
          <p:cNvPr id="15" name="Title 14"/>
          <p:cNvSpPr>
            <a:spLocks noGrp="1"/>
          </p:cNvSpPr>
          <p:nvPr>
            <p:ph type="title"/>
          </p:nvPr>
        </p:nvSpPr>
        <p:spPr/>
        <p:txBody>
          <a:bodyPr/>
          <a:lstStyle/>
          <a:p>
            <a:r>
              <a:rPr lang="en-US" dirty="0"/>
              <a:t>Comparison</a:t>
            </a:r>
          </a:p>
        </p:txBody>
      </p:sp>
      <p:sp>
        <p:nvSpPr>
          <p:cNvPr id="16" name="Content Placeholder 15"/>
          <p:cNvSpPr>
            <a:spLocks noGrp="1"/>
          </p:cNvSpPr>
          <p:nvPr>
            <p:ph idx="1"/>
          </p:nvPr>
        </p:nvSpPr>
        <p:spPr>
          <a:xfrm>
            <a:off x="1752600" y="3207329"/>
            <a:ext cx="8229600" cy="3230563"/>
          </a:xfrm>
        </p:spPr>
        <p:txBody>
          <a:bodyPr>
            <a:normAutofit/>
          </a:bodyPr>
          <a:lstStyle/>
          <a:p>
            <a:r>
              <a:rPr lang="en-US" dirty="0"/>
              <a:t>User profile has less effects on inconsistencies than geographic location (~97% vs. ~60%)</a:t>
            </a:r>
          </a:p>
          <a:p>
            <a:endParaRPr lang="en-US" dirty="0"/>
          </a:p>
          <a:p>
            <a:r>
              <a:rPr lang="en-US" dirty="0"/>
              <a:t>Signed-in profile has slightly more effect on inconsistency than signed-out profile.</a:t>
            </a:r>
          </a:p>
          <a:p>
            <a:endParaRPr lang="en-US" dirty="0"/>
          </a:p>
          <a:p>
            <a:endParaRPr lang="en-US" dirty="0"/>
          </a:p>
        </p:txBody>
      </p:sp>
      <p:sp>
        <p:nvSpPr>
          <p:cNvPr id="19" name="Slide Number Placeholder 18"/>
          <p:cNvSpPr>
            <a:spLocks noGrp="1"/>
          </p:cNvSpPr>
          <p:nvPr>
            <p:ph type="sldNum" sz="quarter" idx="12"/>
          </p:nvPr>
        </p:nvSpPr>
        <p:spPr/>
        <p:txBody>
          <a:bodyPr/>
          <a:lstStyle/>
          <a:p>
            <a:fld id="{2ED6BB4D-ABBA-48E3-9A8A-2772AF4991B3}" type="slidenum">
              <a:rPr lang="en-US" smtClean="0"/>
              <a:t>33</a:t>
            </a:fld>
            <a:endParaRPr lang="en-US"/>
          </a:p>
        </p:txBody>
      </p:sp>
      <p:sp>
        <p:nvSpPr>
          <p:cNvPr id="2" name="Right Arrow 1"/>
          <p:cNvSpPr/>
          <p:nvPr/>
        </p:nvSpPr>
        <p:spPr>
          <a:xfrm rot="18073867">
            <a:off x="5277120" y="2362199"/>
            <a:ext cx="685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8073867">
            <a:off x="7448280" y="2356245"/>
            <a:ext cx="685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488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Effects of User Profile</a:t>
            </a:r>
          </a:p>
        </p:txBody>
      </p:sp>
      <p:sp>
        <p:nvSpPr>
          <p:cNvPr id="4" name="Content Placeholder 3"/>
          <p:cNvSpPr>
            <a:spLocks noGrp="1"/>
          </p:cNvSpPr>
          <p:nvPr>
            <p:ph idx="1"/>
          </p:nvPr>
        </p:nvSpPr>
        <p:spPr/>
        <p:txBody>
          <a:bodyPr>
            <a:normAutofit/>
          </a:bodyPr>
          <a:lstStyle/>
          <a:p>
            <a:r>
              <a:rPr lang="en-US" dirty="0"/>
              <a:t>Not in user’s organic result set, but in Google </a:t>
            </a:r>
            <a:r>
              <a:rPr lang="en-US" dirty="0">
                <a:solidFill>
                  <a:srgbClr val="FF0000"/>
                </a:solidFill>
              </a:rPr>
              <a:t>top 3</a:t>
            </a:r>
            <a:r>
              <a:rPr lang="en-US" dirty="0"/>
              <a:t> elsewhere: 30.66%</a:t>
            </a:r>
          </a:p>
          <a:p>
            <a:endParaRPr lang="en-US" dirty="0"/>
          </a:p>
          <a:p>
            <a:r>
              <a:rPr lang="en-US" dirty="0"/>
              <a:t>Not in user’s result set, but in Google </a:t>
            </a:r>
            <a:r>
              <a:rPr lang="en-US" dirty="0">
                <a:solidFill>
                  <a:srgbClr val="FF0000"/>
                </a:solidFill>
              </a:rPr>
              <a:t>top 10 </a:t>
            </a:r>
            <a:r>
              <a:rPr lang="en-US" dirty="0"/>
              <a:t>elsewhere: 86.41%</a:t>
            </a:r>
          </a:p>
          <a:p>
            <a:endParaRPr lang="en-US" dirty="0"/>
          </a:p>
          <a:p>
            <a:r>
              <a:rPr lang="en-US" dirty="0"/>
              <a:t>At least one result appears in Google user’s result set but does not appear at other </a:t>
            </a:r>
            <a:r>
              <a:rPr lang="en-US" dirty="0" err="1"/>
              <a:t>PlanetLab</a:t>
            </a:r>
            <a:r>
              <a:rPr lang="en-US" dirty="0"/>
              <a:t> nodes: 1.88%</a:t>
            </a:r>
          </a:p>
          <a:p>
            <a:endParaRPr lang="en-US" dirty="0"/>
          </a:p>
        </p:txBody>
      </p:sp>
      <p:sp>
        <p:nvSpPr>
          <p:cNvPr id="7" name="Slide Number Placeholder 6"/>
          <p:cNvSpPr>
            <a:spLocks noGrp="1"/>
          </p:cNvSpPr>
          <p:nvPr>
            <p:ph type="sldNum" sz="quarter" idx="12"/>
          </p:nvPr>
        </p:nvSpPr>
        <p:spPr/>
        <p:txBody>
          <a:bodyPr/>
          <a:lstStyle/>
          <a:p>
            <a:fld id="{2ED6BB4D-ABBA-48E3-9A8A-2772AF4991B3}" type="slidenum">
              <a:rPr lang="en-US" smtClean="0"/>
              <a:t>34</a:t>
            </a:fld>
            <a:endParaRPr lang="en-US"/>
          </a:p>
        </p:txBody>
      </p:sp>
    </p:spTree>
    <p:extLst>
      <p:ext uri="{BB962C8B-B14F-4D97-AF65-F5344CB8AC3E}">
        <p14:creationId xmlns:p14="http://schemas.microsoft.com/office/powerpoint/2010/main" val="417724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Search inconsistency is pervasive</a:t>
            </a:r>
          </a:p>
          <a:p>
            <a:pPr lvl="1"/>
            <a:r>
              <a:rPr lang="en-US" dirty="0"/>
              <a:t>Geographic location introduces inconsistency in about 98%  of queries</a:t>
            </a:r>
          </a:p>
          <a:p>
            <a:pPr lvl="1"/>
            <a:r>
              <a:rPr lang="en-US" dirty="0"/>
              <a:t>User profile results in addition or removal of results more than 60% of the time</a:t>
            </a:r>
          </a:p>
          <a:p>
            <a:r>
              <a:rPr lang="en-US" dirty="0"/>
              <a:t>Next steps</a:t>
            </a:r>
          </a:p>
          <a:p>
            <a:pPr lvl="1"/>
            <a:r>
              <a:rPr lang="en-US" dirty="0"/>
              <a:t>More detailed study of how other factors affect results</a:t>
            </a:r>
          </a:p>
          <a:p>
            <a:pPr lvl="1"/>
            <a:r>
              <a:rPr lang="en-US" dirty="0"/>
              <a:t>More detailed analysis on how inconsistent results may sway public opinions</a:t>
            </a:r>
          </a:p>
        </p:txBody>
      </p:sp>
      <p:sp>
        <p:nvSpPr>
          <p:cNvPr id="6" name="Slide Number Placeholder 5"/>
          <p:cNvSpPr>
            <a:spLocks noGrp="1"/>
          </p:cNvSpPr>
          <p:nvPr>
            <p:ph type="sldNum" sz="quarter" idx="12"/>
          </p:nvPr>
        </p:nvSpPr>
        <p:spPr/>
        <p:txBody>
          <a:bodyPr/>
          <a:lstStyle/>
          <a:p>
            <a:fld id="{2ED6BB4D-ABBA-48E3-9A8A-2772AF4991B3}" type="slidenum">
              <a:rPr lang="en-US" smtClean="0"/>
              <a:t>35</a:t>
            </a:fld>
            <a:endParaRPr lang="en-US"/>
          </a:p>
        </p:txBody>
      </p:sp>
    </p:spTree>
    <p:extLst>
      <p:ext uri="{BB962C8B-B14F-4D97-AF65-F5344CB8AC3E}">
        <p14:creationId xmlns:p14="http://schemas.microsoft.com/office/powerpoint/2010/main" val="3596345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7.3: Filter Bubbles in the News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52615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4C08-E32E-874D-AF38-334A9410DA58}"/>
              </a:ext>
            </a:extLst>
          </p:cNvPr>
          <p:cNvSpPr>
            <a:spLocks noGrp="1"/>
          </p:cNvSpPr>
          <p:nvPr>
            <p:ph type="title"/>
          </p:nvPr>
        </p:nvSpPr>
        <p:spPr/>
        <p:txBody>
          <a:bodyPr/>
          <a:lstStyle/>
          <a:p>
            <a:r>
              <a:rPr lang="en-US" dirty="0"/>
              <a:t>Study Process</a:t>
            </a:r>
          </a:p>
        </p:txBody>
      </p:sp>
      <p:pic>
        <p:nvPicPr>
          <p:cNvPr id="3" name="Picture 2">
            <a:extLst>
              <a:ext uri="{FF2B5EF4-FFF2-40B4-BE49-F238E27FC236}">
                <a16:creationId xmlns:a16="http://schemas.microsoft.com/office/drawing/2014/main" id="{593B1C90-C3A4-E941-9242-4D0DCADBB378}"/>
              </a:ext>
            </a:extLst>
          </p:cNvPr>
          <p:cNvPicPr>
            <a:picLocks noChangeAspect="1"/>
          </p:cNvPicPr>
          <p:nvPr/>
        </p:nvPicPr>
        <p:blipFill>
          <a:blip r:embed="rId2"/>
          <a:stretch>
            <a:fillRect/>
          </a:stretch>
        </p:blipFill>
        <p:spPr>
          <a:xfrm>
            <a:off x="1926936" y="2074141"/>
            <a:ext cx="8026400" cy="2501900"/>
          </a:xfrm>
          <a:prstGeom prst="rect">
            <a:avLst/>
          </a:prstGeom>
        </p:spPr>
      </p:pic>
    </p:spTree>
    <p:extLst>
      <p:ext uri="{BB962C8B-B14F-4D97-AF65-F5344CB8AC3E}">
        <p14:creationId xmlns:p14="http://schemas.microsoft.com/office/powerpoint/2010/main" val="1392568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3FD258-2374-A149-BD6B-79B18FB485F8}"/>
              </a:ext>
            </a:extLst>
          </p:cNvPr>
          <p:cNvSpPr>
            <a:spLocks noGrp="1"/>
          </p:cNvSpPr>
          <p:nvPr>
            <p:ph type="title"/>
          </p:nvPr>
        </p:nvSpPr>
        <p:spPr/>
        <p:txBody>
          <a:bodyPr/>
          <a:lstStyle/>
          <a:p>
            <a:r>
              <a:rPr lang="en-US" dirty="0"/>
              <a:t>Questions</a:t>
            </a:r>
          </a:p>
        </p:txBody>
      </p:sp>
      <p:sp>
        <p:nvSpPr>
          <p:cNvPr id="4" name="Content Placeholder 3">
            <a:extLst>
              <a:ext uri="{FF2B5EF4-FFF2-40B4-BE49-F238E27FC236}">
                <a16:creationId xmlns:a16="http://schemas.microsoft.com/office/drawing/2014/main" id="{97D1F48A-FDA1-964A-B583-9364D887B163}"/>
              </a:ext>
            </a:extLst>
          </p:cNvPr>
          <p:cNvSpPr>
            <a:spLocks noGrp="1"/>
          </p:cNvSpPr>
          <p:nvPr>
            <p:ph idx="1"/>
          </p:nvPr>
        </p:nvSpPr>
        <p:spPr/>
        <p:txBody>
          <a:bodyPr>
            <a:normAutofit/>
          </a:bodyPr>
          <a:lstStyle/>
          <a:p>
            <a:r>
              <a:rPr lang="en-US" sz="3600" dirty="0"/>
              <a:t>Diversity of news sources in various countries?</a:t>
            </a:r>
          </a:p>
          <a:p>
            <a:endParaRPr lang="en-US" sz="3600" dirty="0"/>
          </a:p>
          <a:p>
            <a:r>
              <a:rPr lang="en-US" sz="3600" dirty="0"/>
              <a:t>Differences in news sources across countries</a:t>
            </a:r>
          </a:p>
          <a:p>
            <a:endParaRPr lang="en-US" sz="3600" dirty="0"/>
          </a:p>
          <a:p>
            <a:r>
              <a:rPr lang="en-US" sz="3600" dirty="0"/>
              <a:t>Differences in search results across countries?</a:t>
            </a:r>
          </a:p>
        </p:txBody>
      </p:sp>
    </p:spTree>
    <p:extLst>
      <p:ext uri="{BB962C8B-B14F-4D97-AF65-F5344CB8AC3E}">
        <p14:creationId xmlns:p14="http://schemas.microsoft.com/office/powerpoint/2010/main" val="28362138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5C0B5-00BA-174E-89E9-D712BB1D0A62}"/>
              </a:ext>
            </a:extLst>
          </p:cNvPr>
          <p:cNvSpPr>
            <a:spLocks noGrp="1"/>
          </p:cNvSpPr>
          <p:nvPr>
            <p:ph type="title"/>
          </p:nvPr>
        </p:nvSpPr>
        <p:spPr/>
        <p:txBody>
          <a:bodyPr/>
          <a:lstStyle/>
          <a:p>
            <a:r>
              <a:rPr lang="en-US" dirty="0"/>
              <a:t>Diversity of News Sources Across Countries</a:t>
            </a:r>
          </a:p>
        </p:txBody>
      </p:sp>
      <p:pic>
        <p:nvPicPr>
          <p:cNvPr id="5" name="Picture 4">
            <a:extLst>
              <a:ext uri="{FF2B5EF4-FFF2-40B4-BE49-F238E27FC236}">
                <a16:creationId xmlns:a16="http://schemas.microsoft.com/office/drawing/2014/main" id="{F99C3B93-8B0B-FA4E-976F-17F4244A26F2}"/>
              </a:ext>
            </a:extLst>
          </p:cNvPr>
          <p:cNvPicPr>
            <a:picLocks noChangeAspect="1"/>
          </p:cNvPicPr>
          <p:nvPr/>
        </p:nvPicPr>
        <p:blipFill>
          <a:blip r:embed="rId2"/>
          <a:stretch>
            <a:fillRect/>
          </a:stretch>
        </p:blipFill>
        <p:spPr>
          <a:xfrm>
            <a:off x="3408218" y="1292303"/>
            <a:ext cx="5915498" cy="5169399"/>
          </a:xfrm>
          <a:prstGeom prst="rect">
            <a:avLst/>
          </a:prstGeom>
        </p:spPr>
      </p:pic>
    </p:spTree>
    <p:extLst>
      <p:ext uri="{BB962C8B-B14F-4D97-AF65-F5344CB8AC3E}">
        <p14:creationId xmlns:p14="http://schemas.microsoft.com/office/powerpoint/2010/main" val="155789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52E23-A22C-434B-93C9-A7A60995C5DB}"/>
              </a:ext>
            </a:extLst>
          </p:cNvPr>
          <p:cNvSpPr>
            <a:spLocks noGrp="1"/>
          </p:cNvSpPr>
          <p:nvPr>
            <p:ph type="title"/>
          </p:nvPr>
        </p:nvSpPr>
        <p:spPr/>
        <p:txBody>
          <a:bodyPr/>
          <a:lstStyle/>
          <a:p>
            <a:r>
              <a:rPr lang="en-US" dirty="0"/>
              <a:t>Transparency Reports</a:t>
            </a:r>
          </a:p>
        </p:txBody>
      </p:sp>
      <p:sp>
        <p:nvSpPr>
          <p:cNvPr id="3" name="Content Placeholder 2">
            <a:extLst>
              <a:ext uri="{FF2B5EF4-FFF2-40B4-BE49-F238E27FC236}">
                <a16:creationId xmlns:a16="http://schemas.microsoft.com/office/drawing/2014/main" id="{F8401C8A-5AF4-E84F-8504-2385FA553584}"/>
              </a:ext>
            </a:extLst>
          </p:cNvPr>
          <p:cNvSpPr>
            <a:spLocks noGrp="1"/>
          </p:cNvSpPr>
          <p:nvPr>
            <p:ph idx="1"/>
          </p:nvPr>
        </p:nvSpPr>
        <p:spPr>
          <a:xfrm>
            <a:off x="838200" y="1825625"/>
            <a:ext cx="5501640" cy="4351338"/>
          </a:xfrm>
        </p:spPr>
        <p:txBody>
          <a:bodyPr/>
          <a:lstStyle/>
          <a:p>
            <a:r>
              <a:rPr lang="en-US" dirty="0"/>
              <a:t>Major platforms publish requests for takedown and subsequent actions</a:t>
            </a:r>
          </a:p>
          <a:p>
            <a:endParaRPr lang="en-US" dirty="0"/>
          </a:p>
          <a:p>
            <a:r>
              <a:rPr lang="en-US" dirty="0"/>
              <a:t>General approach: </a:t>
            </a:r>
          </a:p>
          <a:p>
            <a:pPr lvl="1"/>
            <a:r>
              <a:rPr lang="en-US" dirty="0"/>
              <a:t>“Publish then filter”</a:t>
            </a:r>
          </a:p>
          <a:p>
            <a:pPr lvl="1"/>
            <a:r>
              <a:rPr lang="en-US" dirty="0"/>
              <a:t>Just about anything can be published until a request for takedown is issued</a:t>
            </a:r>
          </a:p>
        </p:txBody>
      </p:sp>
      <p:pic>
        <p:nvPicPr>
          <p:cNvPr id="4" name="Picture 3">
            <a:extLst>
              <a:ext uri="{FF2B5EF4-FFF2-40B4-BE49-F238E27FC236}">
                <a16:creationId xmlns:a16="http://schemas.microsoft.com/office/drawing/2014/main" id="{8B5E47CD-DB64-EC46-8FE2-93FB0FF41626}"/>
              </a:ext>
            </a:extLst>
          </p:cNvPr>
          <p:cNvPicPr>
            <a:picLocks noChangeAspect="1"/>
          </p:cNvPicPr>
          <p:nvPr/>
        </p:nvPicPr>
        <p:blipFill>
          <a:blip r:embed="rId3"/>
          <a:stretch>
            <a:fillRect/>
          </a:stretch>
        </p:blipFill>
        <p:spPr>
          <a:xfrm>
            <a:off x="10014770" y="0"/>
            <a:ext cx="2243271" cy="6858000"/>
          </a:xfrm>
          <a:prstGeom prst="rect">
            <a:avLst/>
          </a:prstGeom>
        </p:spPr>
      </p:pic>
      <p:pic>
        <p:nvPicPr>
          <p:cNvPr id="5" name="Picture 4">
            <a:extLst>
              <a:ext uri="{FF2B5EF4-FFF2-40B4-BE49-F238E27FC236}">
                <a16:creationId xmlns:a16="http://schemas.microsoft.com/office/drawing/2014/main" id="{98845FC2-86C6-5E44-B10F-1516EC5AAA06}"/>
              </a:ext>
            </a:extLst>
          </p:cNvPr>
          <p:cNvPicPr>
            <a:picLocks noChangeAspect="1"/>
          </p:cNvPicPr>
          <p:nvPr/>
        </p:nvPicPr>
        <p:blipFill>
          <a:blip r:embed="rId4"/>
          <a:stretch>
            <a:fillRect/>
          </a:stretch>
        </p:blipFill>
        <p:spPr>
          <a:xfrm>
            <a:off x="6339840" y="938159"/>
            <a:ext cx="3811032" cy="1505057"/>
          </a:xfrm>
          <a:prstGeom prst="rect">
            <a:avLst/>
          </a:prstGeom>
        </p:spPr>
      </p:pic>
      <p:pic>
        <p:nvPicPr>
          <p:cNvPr id="6" name="Picture 5">
            <a:extLst>
              <a:ext uri="{FF2B5EF4-FFF2-40B4-BE49-F238E27FC236}">
                <a16:creationId xmlns:a16="http://schemas.microsoft.com/office/drawing/2014/main" id="{EDA8488D-551A-E14E-9865-39154A004177}"/>
              </a:ext>
            </a:extLst>
          </p:cNvPr>
          <p:cNvPicPr>
            <a:picLocks noChangeAspect="1"/>
          </p:cNvPicPr>
          <p:nvPr/>
        </p:nvPicPr>
        <p:blipFill>
          <a:blip r:embed="rId5"/>
          <a:stretch>
            <a:fillRect/>
          </a:stretch>
        </p:blipFill>
        <p:spPr>
          <a:xfrm>
            <a:off x="6625607" y="2510684"/>
            <a:ext cx="3103396" cy="4279847"/>
          </a:xfrm>
          <a:prstGeom prst="rect">
            <a:avLst/>
          </a:prstGeom>
        </p:spPr>
      </p:pic>
    </p:spTree>
    <p:extLst>
      <p:ext uri="{BB962C8B-B14F-4D97-AF65-F5344CB8AC3E}">
        <p14:creationId xmlns:p14="http://schemas.microsoft.com/office/powerpoint/2010/main" val="39457916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BBA4-477D-F34A-8192-71D6F574FB79}"/>
              </a:ext>
            </a:extLst>
          </p:cNvPr>
          <p:cNvSpPr>
            <a:spLocks noGrp="1"/>
          </p:cNvSpPr>
          <p:nvPr>
            <p:ph type="title"/>
          </p:nvPr>
        </p:nvSpPr>
        <p:spPr/>
        <p:txBody>
          <a:bodyPr/>
          <a:lstStyle/>
          <a:p>
            <a:r>
              <a:rPr lang="en-US" dirty="0"/>
              <a:t>Localization of News Sources</a:t>
            </a:r>
          </a:p>
        </p:txBody>
      </p:sp>
      <p:pic>
        <p:nvPicPr>
          <p:cNvPr id="3" name="Picture 2">
            <a:extLst>
              <a:ext uri="{FF2B5EF4-FFF2-40B4-BE49-F238E27FC236}">
                <a16:creationId xmlns:a16="http://schemas.microsoft.com/office/drawing/2014/main" id="{885D4BEC-C919-3049-942E-C341C65A332B}"/>
              </a:ext>
            </a:extLst>
          </p:cNvPr>
          <p:cNvPicPr>
            <a:picLocks noChangeAspect="1"/>
          </p:cNvPicPr>
          <p:nvPr/>
        </p:nvPicPr>
        <p:blipFill>
          <a:blip r:embed="rId2"/>
          <a:stretch>
            <a:fillRect/>
          </a:stretch>
        </p:blipFill>
        <p:spPr>
          <a:xfrm>
            <a:off x="1059872" y="1287838"/>
            <a:ext cx="4437910" cy="5455861"/>
          </a:xfrm>
          <a:prstGeom prst="rect">
            <a:avLst/>
          </a:prstGeom>
        </p:spPr>
      </p:pic>
      <p:pic>
        <p:nvPicPr>
          <p:cNvPr id="4" name="Picture 3">
            <a:extLst>
              <a:ext uri="{FF2B5EF4-FFF2-40B4-BE49-F238E27FC236}">
                <a16:creationId xmlns:a16="http://schemas.microsoft.com/office/drawing/2014/main" id="{F8734930-0469-2545-B64A-D5780BE6C236}"/>
              </a:ext>
            </a:extLst>
          </p:cNvPr>
          <p:cNvPicPr>
            <a:picLocks noChangeAspect="1"/>
          </p:cNvPicPr>
          <p:nvPr/>
        </p:nvPicPr>
        <p:blipFill>
          <a:blip r:embed="rId3"/>
          <a:stretch>
            <a:fillRect/>
          </a:stretch>
        </p:blipFill>
        <p:spPr>
          <a:xfrm>
            <a:off x="6426431" y="1402139"/>
            <a:ext cx="4816438" cy="5455861"/>
          </a:xfrm>
          <a:prstGeom prst="rect">
            <a:avLst/>
          </a:prstGeom>
        </p:spPr>
      </p:pic>
    </p:spTree>
    <p:extLst>
      <p:ext uri="{BB962C8B-B14F-4D97-AF65-F5344CB8AC3E}">
        <p14:creationId xmlns:p14="http://schemas.microsoft.com/office/powerpoint/2010/main" val="3154683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218B-1D92-E342-968C-5A62BB871B76}"/>
              </a:ext>
            </a:extLst>
          </p:cNvPr>
          <p:cNvSpPr>
            <a:spLocks noGrp="1"/>
          </p:cNvSpPr>
          <p:nvPr>
            <p:ph type="title"/>
          </p:nvPr>
        </p:nvSpPr>
        <p:spPr/>
        <p:txBody>
          <a:bodyPr/>
          <a:lstStyle/>
          <a:p>
            <a:r>
              <a:rPr lang="en-US" dirty="0"/>
              <a:t>Queries that Returned Empty Results</a:t>
            </a:r>
          </a:p>
        </p:txBody>
      </p:sp>
      <p:pic>
        <p:nvPicPr>
          <p:cNvPr id="3" name="Picture 2">
            <a:extLst>
              <a:ext uri="{FF2B5EF4-FFF2-40B4-BE49-F238E27FC236}">
                <a16:creationId xmlns:a16="http://schemas.microsoft.com/office/drawing/2014/main" id="{2417F106-4D89-6842-BAC2-4E3C61DB6F37}"/>
              </a:ext>
            </a:extLst>
          </p:cNvPr>
          <p:cNvPicPr>
            <a:picLocks noChangeAspect="1"/>
          </p:cNvPicPr>
          <p:nvPr/>
        </p:nvPicPr>
        <p:blipFill>
          <a:blip r:embed="rId2"/>
          <a:stretch>
            <a:fillRect/>
          </a:stretch>
        </p:blipFill>
        <p:spPr>
          <a:xfrm>
            <a:off x="1891144" y="1466856"/>
            <a:ext cx="8859405" cy="5391143"/>
          </a:xfrm>
          <a:prstGeom prst="rect">
            <a:avLst/>
          </a:prstGeom>
        </p:spPr>
      </p:pic>
    </p:spTree>
    <p:extLst>
      <p:ext uri="{BB962C8B-B14F-4D97-AF65-F5344CB8AC3E}">
        <p14:creationId xmlns:p14="http://schemas.microsoft.com/office/powerpoint/2010/main" val="29038333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B5078-CAAE-C44F-A5BD-0B3E99F47A86}"/>
              </a:ext>
            </a:extLst>
          </p:cNvPr>
          <p:cNvSpPr>
            <a:spLocks noGrp="1"/>
          </p:cNvSpPr>
          <p:nvPr>
            <p:ph type="title"/>
          </p:nvPr>
        </p:nvSpPr>
        <p:spPr>
          <a:xfrm>
            <a:off x="838200" y="1840634"/>
            <a:ext cx="10515600" cy="1325563"/>
          </a:xfrm>
        </p:spPr>
        <p:txBody>
          <a:bodyPr/>
          <a:lstStyle/>
          <a:p>
            <a:pPr algn="ctr"/>
            <a:r>
              <a:rPr lang="en-US" dirty="0"/>
              <a:t>Pollution Attacks</a:t>
            </a:r>
          </a:p>
        </p:txBody>
      </p:sp>
    </p:spTree>
    <p:extLst>
      <p:ext uri="{BB962C8B-B14F-4D97-AF65-F5344CB8AC3E}">
        <p14:creationId xmlns:p14="http://schemas.microsoft.com/office/powerpoint/2010/main" val="1744423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Pollution Attacks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43</a:t>
            </a:fld>
            <a:endParaRPr lang="en-US"/>
          </a:p>
        </p:txBody>
      </p:sp>
      <p:sp>
        <p:nvSpPr>
          <p:cNvPr id="8" name="TextBox 7"/>
          <p:cNvSpPr txBox="1"/>
          <p:nvPr/>
        </p:nvSpPr>
        <p:spPr>
          <a:xfrm>
            <a:off x="2580617" y="6072285"/>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Services. </a:t>
            </a:r>
            <a:r>
              <a:rPr lang="en-US" sz="1400" dirty="0"/>
              <a:t>X. Xing, W. Ming, D. </a:t>
            </a:r>
            <a:r>
              <a:rPr lang="en-US" sz="1400" dirty="0" err="1"/>
              <a:t>Doozan</a:t>
            </a:r>
            <a:r>
              <a:rPr lang="en-US" sz="1400" dirty="0"/>
              <a:t>, A. </a:t>
            </a:r>
            <a:r>
              <a:rPr lang="en-US" sz="1400" dirty="0" err="1"/>
              <a:t>Snoeren</a:t>
            </a:r>
            <a:r>
              <a:rPr lang="en-US" sz="1400" dirty="0"/>
              <a:t>, N. Feamster, W. Lee.  In </a:t>
            </a:r>
            <a:r>
              <a:rPr lang="en-US" sz="1400" i="1" dirty="0"/>
              <a:t>USENIX Security Symposium</a:t>
            </a:r>
            <a:r>
              <a:rPr lang="en-US" sz="1400" dirty="0"/>
              <a:t>, 2013.</a:t>
            </a:r>
            <a:endParaRPr lang="en-US" sz="1400" b="1" dirty="0">
              <a:solidFill>
                <a:srgbClr val="FF0000"/>
              </a:solidFill>
            </a:endParaRPr>
          </a:p>
        </p:txBody>
      </p:sp>
      <p:pic>
        <p:nvPicPr>
          <p:cNvPr id="2" name="Online Media 1" descr="macys new">
            <a:hlinkClick r:id="" action="ppaction://media"/>
            <a:extLst>
              <a:ext uri="{FF2B5EF4-FFF2-40B4-BE49-F238E27FC236}">
                <a16:creationId xmlns:a16="http://schemas.microsoft.com/office/drawing/2014/main" id="{071828D3-B54D-9A4C-BB3A-832B58156055}"/>
              </a:ext>
            </a:extLst>
          </p:cNvPr>
          <p:cNvPicPr>
            <a:picLocks noRot="1" noChangeAspect="1"/>
          </p:cNvPicPr>
          <p:nvPr>
            <a:videoFile r:link="rId1"/>
          </p:nvPr>
        </p:nvPicPr>
        <p:blipFill>
          <a:blip r:embed="rId3"/>
          <a:stretch>
            <a:fillRect/>
          </a:stretch>
        </p:blipFill>
        <p:spPr>
          <a:xfrm>
            <a:off x="2216727" y="1514990"/>
            <a:ext cx="7661478" cy="4309581"/>
          </a:xfrm>
          <a:prstGeom prst="rect">
            <a:avLst/>
          </a:prstGeom>
        </p:spPr>
      </p:pic>
    </p:spTree>
    <p:extLst>
      <p:ext uri="{BB962C8B-B14F-4D97-AF65-F5344CB8AC3E}">
        <p14:creationId xmlns:p14="http://schemas.microsoft.com/office/powerpoint/2010/main" val="198443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4B761-3D02-2447-B216-7248BA80657F}"/>
              </a:ext>
            </a:extLst>
          </p:cNvPr>
          <p:cNvSpPr>
            <a:spLocks noGrp="1"/>
          </p:cNvSpPr>
          <p:nvPr>
            <p:ph type="title"/>
          </p:nvPr>
        </p:nvSpPr>
        <p:spPr/>
        <p:txBody>
          <a:bodyPr/>
          <a:lstStyle/>
          <a:p>
            <a:r>
              <a:rPr lang="en-US" dirty="0"/>
              <a:t>Three Approaches to Content Moderation</a:t>
            </a:r>
            <a:br>
              <a:rPr lang="en-US" dirty="0"/>
            </a:br>
            <a:r>
              <a:rPr lang="en-US" dirty="0"/>
              <a:t>(Gillespie)</a:t>
            </a:r>
          </a:p>
        </p:txBody>
      </p:sp>
      <p:sp>
        <p:nvSpPr>
          <p:cNvPr id="3" name="Content Placeholder 2">
            <a:extLst>
              <a:ext uri="{FF2B5EF4-FFF2-40B4-BE49-F238E27FC236}">
                <a16:creationId xmlns:a16="http://schemas.microsoft.com/office/drawing/2014/main" id="{AB716F37-383C-6D4C-8237-46CED120274A}"/>
              </a:ext>
            </a:extLst>
          </p:cNvPr>
          <p:cNvSpPr>
            <a:spLocks noGrp="1"/>
          </p:cNvSpPr>
          <p:nvPr>
            <p:ph idx="1"/>
          </p:nvPr>
        </p:nvSpPr>
        <p:spPr>
          <a:xfrm>
            <a:off x="838200" y="2141537"/>
            <a:ext cx="10515600" cy="4351338"/>
          </a:xfrm>
        </p:spPr>
        <p:txBody>
          <a:bodyPr/>
          <a:lstStyle/>
          <a:p>
            <a:r>
              <a:rPr lang="en-US" dirty="0"/>
              <a:t>Editorial review</a:t>
            </a:r>
          </a:p>
          <a:p>
            <a:endParaRPr lang="en-US" dirty="0"/>
          </a:p>
          <a:p>
            <a:r>
              <a:rPr lang="en-US" dirty="0"/>
              <a:t>Community flagging</a:t>
            </a:r>
          </a:p>
          <a:p>
            <a:endParaRPr lang="en-US" dirty="0"/>
          </a:p>
          <a:p>
            <a:r>
              <a:rPr lang="en-US" dirty="0"/>
              <a:t>Automatic detection</a:t>
            </a:r>
          </a:p>
        </p:txBody>
      </p:sp>
    </p:spTree>
    <p:extLst>
      <p:ext uri="{BB962C8B-B14F-4D97-AF65-F5344CB8AC3E}">
        <p14:creationId xmlns:p14="http://schemas.microsoft.com/office/powerpoint/2010/main" val="2129389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3F30B-C0CD-5C4F-B6FA-CCC32EEF1082}"/>
              </a:ext>
            </a:extLst>
          </p:cNvPr>
          <p:cNvSpPr>
            <a:spLocks noGrp="1"/>
          </p:cNvSpPr>
          <p:nvPr>
            <p:ph type="title"/>
          </p:nvPr>
        </p:nvSpPr>
        <p:spPr/>
        <p:txBody>
          <a:bodyPr/>
          <a:lstStyle/>
          <a:p>
            <a:r>
              <a:rPr lang="en-US" dirty="0"/>
              <a:t>Editorial Review</a:t>
            </a:r>
          </a:p>
        </p:txBody>
      </p:sp>
      <p:sp>
        <p:nvSpPr>
          <p:cNvPr id="5" name="Content Placeholder 4">
            <a:extLst>
              <a:ext uri="{FF2B5EF4-FFF2-40B4-BE49-F238E27FC236}">
                <a16:creationId xmlns:a16="http://schemas.microsoft.com/office/drawing/2014/main" id="{1E3FB184-D451-A041-B063-7DAA07724BA5}"/>
              </a:ext>
            </a:extLst>
          </p:cNvPr>
          <p:cNvSpPr>
            <a:spLocks noGrp="1"/>
          </p:cNvSpPr>
          <p:nvPr>
            <p:ph sz="half" idx="1"/>
          </p:nvPr>
        </p:nvSpPr>
        <p:spPr/>
        <p:txBody>
          <a:bodyPr/>
          <a:lstStyle/>
          <a:p>
            <a:r>
              <a:rPr lang="en-US" dirty="0"/>
              <a:t>Possible for traditional media</a:t>
            </a:r>
          </a:p>
          <a:p>
            <a:r>
              <a:rPr lang="en-US" dirty="0"/>
              <a:t>Judgements about content relevance can be made at the same time as judgements about harm or offense</a:t>
            </a:r>
          </a:p>
          <a:p>
            <a:r>
              <a:rPr lang="en-US" dirty="0"/>
              <a:t>Language can be adjusted before publication</a:t>
            </a:r>
          </a:p>
          <a:p>
            <a:r>
              <a:rPr lang="en-US" dirty="0"/>
              <a:t>Live television (seven-second delay)</a:t>
            </a:r>
          </a:p>
        </p:txBody>
      </p:sp>
      <p:sp>
        <p:nvSpPr>
          <p:cNvPr id="6" name="Content Placeholder 5">
            <a:extLst>
              <a:ext uri="{FF2B5EF4-FFF2-40B4-BE49-F238E27FC236}">
                <a16:creationId xmlns:a16="http://schemas.microsoft.com/office/drawing/2014/main" id="{453A07E7-DF07-6D4D-ACBF-942BBAEE89AD}"/>
              </a:ext>
            </a:extLst>
          </p:cNvPr>
          <p:cNvSpPr>
            <a:spLocks noGrp="1"/>
          </p:cNvSpPr>
          <p:nvPr>
            <p:ph sz="half" idx="2"/>
          </p:nvPr>
        </p:nvSpPr>
        <p:spPr/>
        <p:txBody>
          <a:bodyPr/>
          <a:lstStyle/>
          <a:p>
            <a:r>
              <a:rPr lang="en-US" dirty="0"/>
              <a:t>Extension to social media, app stores</a:t>
            </a:r>
          </a:p>
          <a:p>
            <a:r>
              <a:rPr lang="en-US" dirty="0"/>
              <a:t>Apple’s App Store “gatekeeper model” (who sets the rules?)</a:t>
            </a:r>
          </a:p>
          <a:p>
            <a:r>
              <a:rPr lang="en-US" dirty="0"/>
              <a:t>Caveats: Administrative burden, scope creep, etc.</a:t>
            </a:r>
          </a:p>
          <a:p>
            <a:r>
              <a:rPr lang="en-US" b="1" dirty="0">
                <a:solidFill>
                  <a:srgbClr val="C00000"/>
                </a:solidFill>
              </a:rPr>
              <a:t>Biggest Challenge: </a:t>
            </a:r>
            <a:r>
              <a:rPr lang="en-US" dirty="0"/>
              <a:t>Scale</a:t>
            </a:r>
          </a:p>
        </p:txBody>
      </p:sp>
    </p:spTree>
    <p:extLst>
      <p:ext uri="{BB962C8B-B14F-4D97-AF65-F5344CB8AC3E}">
        <p14:creationId xmlns:p14="http://schemas.microsoft.com/office/powerpoint/2010/main" val="326231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3977-3D49-2945-8201-22CA44F9A398}"/>
              </a:ext>
            </a:extLst>
          </p:cNvPr>
          <p:cNvSpPr>
            <a:spLocks noGrp="1"/>
          </p:cNvSpPr>
          <p:nvPr>
            <p:ph type="title"/>
          </p:nvPr>
        </p:nvSpPr>
        <p:spPr/>
        <p:txBody>
          <a:bodyPr/>
          <a:lstStyle/>
          <a:p>
            <a:r>
              <a:rPr lang="en-US" dirty="0"/>
              <a:t>Community Flagging</a:t>
            </a:r>
          </a:p>
        </p:txBody>
      </p:sp>
      <p:sp>
        <p:nvSpPr>
          <p:cNvPr id="3" name="Content Placeholder 2">
            <a:extLst>
              <a:ext uri="{FF2B5EF4-FFF2-40B4-BE49-F238E27FC236}">
                <a16:creationId xmlns:a16="http://schemas.microsoft.com/office/drawing/2014/main" id="{09AA4C3B-65D6-9B40-8BBE-B97D97894BFD}"/>
              </a:ext>
            </a:extLst>
          </p:cNvPr>
          <p:cNvSpPr>
            <a:spLocks noGrp="1"/>
          </p:cNvSpPr>
          <p:nvPr>
            <p:ph sz="half" idx="1"/>
          </p:nvPr>
        </p:nvSpPr>
        <p:spPr>
          <a:xfrm>
            <a:off x="553528" y="1828800"/>
            <a:ext cx="5181600" cy="4351338"/>
          </a:xfrm>
        </p:spPr>
        <p:txBody>
          <a:bodyPr>
            <a:normAutofit lnSpcReduction="10000"/>
          </a:bodyPr>
          <a:lstStyle/>
          <a:p>
            <a:r>
              <a:rPr lang="en-US" dirty="0"/>
              <a:t>“Flagging” mechanism to alert user to objectionable content</a:t>
            </a:r>
          </a:p>
          <a:p>
            <a:endParaRPr lang="en-US" dirty="0"/>
          </a:p>
          <a:p>
            <a:r>
              <a:rPr lang="en-US" dirty="0"/>
              <a:t>Divide and conquer for the work/task of identifying content</a:t>
            </a:r>
          </a:p>
          <a:p>
            <a:endParaRPr lang="en-US" dirty="0"/>
          </a:p>
          <a:p>
            <a:r>
              <a:rPr lang="en-US" dirty="0"/>
              <a:t>Appears more democratic (may not be in practice, however)</a:t>
            </a:r>
          </a:p>
        </p:txBody>
      </p:sp>
      <p:sp>
        <p:nvSpPr>
          <p:cNvPr id="4" name="Content Placeholder 3">
            <a:extLst>
              <a:ext uri="{FF2B5EF4-FFF2-40B4-BE49-F238E27FC236}">
                <a16:creationId xmlns:a16="http://schemas.microsoft.com/office/drawing/2014/main" id="{ED9D0841-A26C-1741-83AA-68E88122DF5C}"/>
              </a:ext>
            </a:extLst>
          </p:cNvPr>
          <p:cNvSpPr>
            <a:spLocks noGrp="1"/>
          </p:cNvSpPr>
          <p:nvPr>
            <p:ph sz="half" idx="2"/>
          </p:nvPr>
        </p:nvSpPr>
        <p:spPr>
          <a:xfrm>
            <a:off x="6172199" y="1828800"/>
            <a:ext cx="5181600" cy="4477109"/>
          </a:xfrm>
        </p:spPr>
        <p:txBody>
          <a:bodyPr>
            <a:normAutofit lnSpcReduction="10000"/>
          </a:bodyPr>
          <a:lstStyle/>
          <a:p>
            <a:r>
              <a:rPr lang="en-US" dirty="0"/>
              <a:t>Still requires enormous resources from the platform</a:t>
            </a:r>
          </a:p>
          <a:p>
            <a:endParaRPr lang="en-US" dirty="0"/>
          </a:p>
          <a:p>
            <a:r>
              <a:rPr lang="en-US" dirty="0"/>
              <a:t>Facebook receives millions of reports to review each day</a:t>
            </a:r>
          </a:p>
          <a:p>
            <a:endParaRPr lang="en-US" dirty="0"/>
          </a:p>
          <a:p>
            <a:r>
              <a:rPr lang="en-US" dirty="0"/>
              <a:t>Variety of languages and reporting mechanisms used</a:t>
            </a:r>
          </a:p>
          <a:p>
            <a:endParaRPr lang="en-US" dirty="0"/>
          </a:p>
          <a:p>
            <a:r>
              <a:rPr lang="en-US" dirty="0"/>
              <a:t>Little room for context</a:t>
            </a:r>
          </a:p>
        </p:txBody>
      </p:sp>
    </p:spTree>
    <p:extLst>
      <p:ext uri="{BB962C8B-B14F-4D97-AF65-F5344CB8AC3E}">
        <p14:creationId xmlns:p14="http://schemas.microsoft.com/office/powerpoint/2010/main" val="3119219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27273144-7E3A-8D47-A7B4-CB1E9679DFAE}"/>
              </a:ext>
            </a:extLst>
          </p:cNvPr>
          <p:cNvPicPr>
            <a:picLocks noChangeAspect="1"/>
          </p:cNvPicPr>
          <p:nvPr/>
        </p:nvPicPr>
        <p:blipFill>
          <a:blip r:embed="rId3"/>
          <a:stretch>
            <a:fillRect/>
          </a:stretch>
        </p:blipFill>
        <p:spPr>
          <a:xfrm>
            <a:off x="645374" y="266580"/>
            <a:ext cx="3968489" cy="2260959"/>
          </a:xfrm>
          <a:prstGeom prst="rect">
            <a:avLst/>
          </a:prstGeom>
        </p:spPr>
      </p:pic>
      <p:pic>
        <p:nvPicPr>
          <p:cNvPr id="6" name="Picture 5">
            <a:extLst>
              <a:ext uri="{FF2B5EF4-FFF2-40B4-BE49-F238E27FC236}">
                <a16:creationId xmlns:a16="http://schemas.microsoft.com/office/drawing/2014/main" id="{AC46FEDE-C1F9-BA49-9B7C-960E9FEC341D}"/>
              </a:ext>
            </a:extLst>
          </p:cNvPr>
          <p:cNvPicPr>
            <a:picLocks noChangeAspect="1"/>
          </p:cNvPicPr>
          <p:nvPr/>
        </p:nvPicPr>
        <p:blipFill>
          <a:blip r:embed="rId4"/>
          <a:stretch>
            <a:fillRect/>
          </a:stretch>
        </p:blipFill>
        <p:spPr>
          <a:xfrm>
            <a:off x="5537560" y="227761"/>
            <a:ext cx="5499100" cy="6184900"/>
          </a:xfrm>
          <a:prstGeom prst="rect">
            <a:avLst/>
          </a:prstGeom>
        </p:spPr>
      </p:pic>
      <p:pic>
        <p:nvPicPr>
          <p:cNvPr id="7" name="Picture 6">
            <a:extLst>
              <a:ext uri="{FF2B5EF4-FFF2-40B4-BE49-F238E27FC236}">
                <a16:creationId xmlns:a16="http://schemas.microsoft.com/office/drawing/2014/main" id="{E4CA6E15-9390-9D44-AFA0-56C31DC02B5C}"/>
              </a:ext>
            </a:extLst>
          </p:cNvPr>
          <p:cNvPicPr>
            <a:picLocks noChangeAspect="1"/>
          </p:cNvPicPr>
          <p:nvPr/>
        </p:nvPicPr>
        <p:blipFill>
          <a:blip r:embed="rId5"/>
          <a:stretch>
            <a:fillRect/>
          </a:stretch>
        </p:blipFill>
        <p:spPr>
          <a:xfrm>
            <a:off x="313305" y="3130643"/>
            <a:ext cx="4632625" cy="2027594"/>
          </a:xfrm>
          <a:prstGeom prst="rect">
            <a:avLst/>
          </a:prstGeom>
        </p:spPr>
      </p:pic>
    </p:spTree>
    <p:extLst>
      <p:ext uri="{BB962C8B-B14F-4D97-AF65-F5344CB8AC3E}">
        <p14:creationId xmlns:p14="http://schemas.microsoft.com/office/powerpoint/2010/main" val="252183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BDBA-EF7B-4246-8863-E6A8A23994BB}"/>
              </a:ext>
            </a:extLst>
          </p:cNvPr>
          <p:cNvSpPr>
            <a:spLocks noGrp="1"/>
          </p:cNvSpPr>
          <p:nvPr>
            <p:ph type="title"/>
          </p:nvPr>
        </p:nvSpPr>
        <p:spPr/>
        <p:txBody>
          <a:bodyPr/>
          <a:lstStyle/>
          <a:p>
            <a:r>
              <a:rPr lang="en-US" dirty="0"/>
              <a:t>Automated Detection (“AI”)</a:t>
            </a:r>
          </a:p>
        </p:txBody>
      </p:sp>
      <p:sp>
        <p:nvSpPr>
          <p:cNvPr id="3" name="Content Placeholder 2">
            <a:extLst>
              <a:ext uri="{FF2B5EF4-FFF2-40B4-BE49-F238E27FC236}">
                <a16:creationId xmlns:a16="http://schemas.microsoft.com/office/drawing/2014/main" id="{3F3161C0-2A3B-094B-ADBC-C7F07B9AC82B}"/>
              </a:ext>
            </a:extLst>
          </p:cNvPr>
          <p:cNvSpPr>
            <a:spLocks noGrp="1"/>
          </p:cNvSpPr>
          <p:nvPr>
            <p:ph sz="half" idx="1"/>
          </p:nvPr>
        </p:nvSpPr>
        <p:spPr/>
        <p:txBody>
          <a:bodyPr>
            <a:normAutofit fontScale="85000" lnSpcReduction="10000"/>
          </a:bodyPr>
          <a:lstStyle/>
          <a:p>
            <a:r>
              <a:rPr lang="en-US" dirty="0"/>
              <a:t>Potential to address the problem at scale.</a:t>
            </a:r>
          </a:p>
          <a:p>
            <a:endParaRPr lang="en-US" dirty="0"/>
          </a:p>
          <a:p>
            <a:r>
              <a:rPr lang="en-US" dirty="0"/>
              <a:t>But…</a:t>
            </a:r>
          </a:p>
          <a:p>
            <a:endParaRPr lang="en-US" dirty="0"/>
          </a:p>
          <a:p>
            <a:endParaRPr lang="en-US" dirty="0"/>
          </a:p>
        </p:txBody>
      </p:sp>
      <p:sp>
        <p:nvSpPr>
          <p:cNvPr id="4" name="Content Placeholder 3">
            <a:extLst>
              <a:ext uri="{FF2B5EF4-FFF2-40B4-BE49-F238E27FC236}">
                <a16:creationId xmlns:a16="http://schemas.microsoft.com/office/drawing/2014/main" id="{2A5D1F1D-F960-4E44-8656-63DD26154471}"/>
              </a:ext>
            </a:extLst>
          </p:cNvPr>
          <p:cNvSpPr>
            <a:spLocks noGrp="1"/>
          </p:cNvSpPr>
          <p:nvPr>
            <p:ph sz="half" idx="2"/>
          </p:nvPr>
        </p:nvSpPr>
        <p:spPr/>
        <p:txBody>
          <a:bodyPr>
            <a:normAutofit fontScale="85000" lnSpcReduction="10000"/>
          </a:bodyPr>
          <a:lstStyle/>
          <a:p>
            <a:r>
              <a:rPr lang="en-US" dirty="0"/>
              <a:t>Automated techniques are designed, tested, overridden by people.</a:t>
            </a:r>
          </a:p>
          <a:p>
            <a:endParaRPr lang="en-US" dirty="0"/>
          </a:p>
          <a:p>
            <a:r>
              <a:rPr lang="en-US" dirty="0"/>
              <a:t>Most of these systems are not sophisticated (e.g., keywords)</a:t>
            </a:r>
          </a:p>
          <a:p>
            <a:endParaRPr lang="en-US" dirty="0"/>
          </a:p>
          <a:p>
            <a:r>
              <a:rPr lang="en-US" dirty="0"/>
              <a:t>Some may be biased, or lack transparency.</a:t>
            </a:r>
          </a:p>
          <a:p>
            <a:endParaRPr lang="en-US" dirty="0"/>
          </a:p>
          <a:p>
            <a:r>
              <a:rPr lang="en-US" dirty="0"/>
              <a:t>AI is good at recognizing certain things (e.g., skin tone) but bad at context.</a:t>
            </a:r>
          </a:p>
        </p:txBody>
      </p:sp>
    </p:spTree>
    <p:extLst>
      <p:ext uri="{BB962C8B-B14F-4D97-AF65-F5344CB8AC3E}">
        <p14:creationId xmlns:p14="http://schemas.microsoft.com/office/powerpoint/2010/main" val="3796316408"/>
      </p:ext>
    </p:extLst>
  </p:cSld>
  <p:clrMapOvr>
    <a:masterClrMapping/>
  </p:clrMapOvr>
</p:sld>
</file>

<file path=ppt/theme/_rels/themeOverride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theme/_rels/themeOverride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image" Target="../media/image38.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Override>
</file>

<file path=docProps/app.xml><?xml version="1.0" encoding="utf-8"?>
<Properties xmlns="http://schemas.openxmlformats.org/officeDocument/2006/extended-properties" xmlns:vt="http://schemas.openxmlformats.org/officeDocument/2006/docPropsVTypes">
  <TotalTime>5111</TotalTime>
  <Words>1937</Words>
  <Application>Microsoft Macintosh PowerPoint</Application>
  <PresentationFormat>Widescreen</PresentationFormat>
  <Paragraphs>339</Paragraphs>
  <Slides>43</Slides>
  <Notes>36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Tw Cen MT</vt:lpstr>
      <vt:lpstr>Wingdings</vt:lpstr>
      <vt:lpstr>Wingdings 2</vt:lpstr>
      <vt:lpstr>Office Theme</vt:lpstr>
      <vt:lpstr>Internet Censorship and Online Speech Chapter 7: Content Moderation at Scale</vt:lpstr>
      <vt:lpstr>Internet Censorship and Online Speech Chapter 7.1: Content Moderation at Scale (Imperfect Solutions)</vt:lpstr>
      <vt:lpstr>Content Moderation is Not New</vt:lpstr>
      <vt:lpstr>Transparency Reports</vt:lpstr>
      <vt:lpstr>Three Approaches to Content Moderation (Gillespie)</vt:lpstr>
      <vt:lpstr>Editorial Review</vt:lpstr>
      <vt:lpstr>Community Flagging</vt:lpstr>
      <vt:lpstr>PowerPoint Presentation</vt:lpstr>
      <vt:lpstr>Automated Detection (“AI”)</vt:lpstr>
      <vt:lpstr>Summary</vt:lpstr>
      <vt:lpstr>Internet Censorship and Online Speech Chapter 7.2: Personalization (and Filter Bubbles)</vt:lpstr>
      <vt:lpstr>Personalization on the Web</vt:lpstr>
      <vt:lpstr>Personalization is Ubiquitous</vt:lpstr>
      <vt:lpstr>Dangers of Personalization</vt:lpstr>
      <vt:lpstr>Personalization as Filter</vt:lpstr>
      <vt:lpstr>Context</vt:lpstr>
      <vt:lpstr>PowerPoint Presentation</vt:lpstr>
      <vt:lpstr>PowerPoint Presentation</vt:lpstr>
      <vt:lpstr>Search Personalization/Inconsistencies</vt:lpstr>
      <vt:lpstr>PowerPoint Presentation</vt:lpstr>
      <vt:lpstr>Detecting Inconsistent Results</vt:lpstr>
      <vt:lpstr>Experiment</vt:lpstr>
      <vt:lpstr>System Archictecture</vt:lpstr>
      <vt:lpstr>User Interface</vt:lpstr>
      <vt:lpstr>Causes of Personalization?</vt:lpstr>
      <vt:lpstr>Requirements for Data Collection</vt:lpstr>
      <vt:lpstr>Statistics</vt:lpstr>
      <vt:lpstr>Geographic Distribution of Queries</vt:lpstr>
      <vt:lpstr>Effects of Geography</vt:lpstr>
      <vt:lpstr>Effects of Geography</vt:lpstr>
      <vt:lpstr>Effects of User Profile</vt:lpstr>
      <vt:lpstr>Logged In/Out to Google (Controlled)</vt:lpstr>
      <vt:lpstr>Comparison</vt:lpstr>
      <vt:lpstr>Effects of User Profile</vt:lpstr>
      <vt:lpstr>Conclusion</vt:lpstr>
      <vt:lpstr>Internet Censorship and Online Speech Chapter 7.3: Filter Bubbles in the News</vt:lpstr>
      <vt:lpstr>Study Process</vt:lpstr>
      <vt:lpstr>Questions</vt:lpstr>
      <vt:lpstr>Diversity of News Sources Across Countries</vt:lpstr>
      <vt:lpstr>Localization of News Sources</vt:lpstr>
      <vt:lpstr>Queries that Returned Empty Results</vt:lpstr>
      <vt:lpstr>Pollution Attacks</vt:lpstr>
      <vt:lpstr>Pollution Attacks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110</cp:revision>
  <dcterms:created xsi:type="dcterms:W3CDTF">2020-02-10T16:34:53Z</dcterms:created>
  <dcterms:modified xsi:type="dcterms:W3CDTF">2021-02-26T21:27:12Z</dcterms:modified>
</cp:coreProperties>
</file>